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2" r:id="rId4"/>
    <p:sldId id="503" r:id="rId5"/>
    <p:sldId id="506" r:id="rId6"/>
    <p:sldId id="497" r:id="rId7"/>
    <p:sldId id="507" r:id="rId8"/>
    <p:sldId id="508" r:id="rId9"/>
    <p:sldId id="486" r:id="rId10"/>
    <p:sldId id="504" r:id="rId11"/>
    <p:sldId id="509" r:id="rId12"/>
    <p:sldId id="505" r:id="rId13"/>
    <p:sldId id="510" r:id="rId14"/>
    <p:sldId id="419" r:id="rId15"/>
    <p:sldId id="512"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4/multiplefunctionExercise/reuse.txt" TargetMode="External"/><Relationship Id="rId4" Type="http://schemas.openxmlformats.org/officeDocument/2006/relationships/hyperlink" Target="https://github.com/soyuztechnologies/MouriTechUI5Fiori/blob/master/Day%204/multiplefunctionExercise/index.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jsonlint.com/"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maps"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A8F6C7-2184-4B3C-A4E7-94D081449B93}"/>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TextBox 3">
            <a:extLst>
              <a:ext uri="{FF2B5EF4-FFF2-40B4-BE49-F238E27FC236}">
                <a16:creationId xmlns:a16="http://schemas.microsoft.com/office/drawing/2014/main" id="{67845579-6231-4039-BF83-B292DE4504D0}"/>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1" name="TextBox 4">
            <a:extLst>
              <a:ext uri="{FF2B5EF4-FFF2-40B4-BE49-F238E27FC236}">
                <a16:creationId xmlns:a16="http://schemas.microsoft.com/office/drawing/2014/main" id="{04B34E69-7D09-4E38-83A9-7AF02E8B2878}"/>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12" name="Picture 11">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3" name="TextBox 7">
            <a:extLst>
              <a:ext uri="{FF2B5EF4-FFF2-40B4-BE49-F238E27FC236}">
                <a16:creationId xmlns:a16="http://schemas.microsoft.com/office/drawing/2014/main" id="{4A37B791-357A-44CD-890F-6422F05F0AFF}"/>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895274"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Functions with multiple parameters</a:t>
            </a:r>
          </a:p>
        </p:txBody>
      </p:sp>
      <p:sp>
        <p:nvSpPr>
          <p:cNvPr id="3" name="TextBox 2">
            <a:extLst>
              <a:ext uri="{FF2B5EF4-FFF2-40B4-BE49-F238E27FC236}">
                <a16:creationId xmlns:a16="http://schemas.microsoft.com/office/drawing/2014/main" id="{E1028556-592D-454D-8F19-2C3A5A199F7B}"/>
              </a:ext>
            </a:extLst>
          </p:cNvPr>
          <p:cNvSpPr txBox="1"/>
          <p:nvPr/>
        </p:nvSpPr>
        <p:spPr>
          <a:xfrm>
            <a:off x="382270" y="904725"/>
            <a:ext cx="8772182" cy="3693319"/>
          </a:xfrm>
          <a:prstGeom prst="rect">
            <a:avLst/>
          </a:prstGeom>
          <a:noFill/>
        </p:spPr>
        <p:txBody>
          <a:bodyPr wrap="square" rtlCol="0">
            <a:spAutoFit/>
          </a:bodyPr>
          <a:lstStyle/>
          <a:p>
            <a:pPr marL="285750" indent="-285750" algn="just">
              <a:buFont typeface="Arial" panose="020B0604020202020204" pitchFamily="34" charset="0"/>
              <a:buChar char="•"/>
            </a:pPr>
            <a:r>
              <a:rPr kumimoji="0" lang="en-US" altLang="en-US" sz="1800" b="0" i="0" u="none" strike="noStrike" cap="none" normalizeH="0" baseline="0" dirty="0">
                <a:ln>
                  <a:noFill/>
                </a:ln>
                <a:effectLst/>
                <a:latin typeface="Calibri (Body)"/>
              </a:rPr>
              <a:t>A JavaScript function does not perform any checking on parameter values (arguments).</a:t>
            </a:r>
          </a:p>
          <a:p>
            <a:pPr marL="285750" indent="-285750" algn="just">
              <a:buFont typeface="Arial" panose="020B0604020202020204" pitchFamily="34" charset="0"/>
              <a:buChar char="•"/>
            </a:pPr>
            <a:r>
              <a:rPr lang="en-US" b="0" i="0" dirty="0">
                <a:solidFill>
                  <a:srgbClr val="000000"/>
                </a:solidFill>
                <a:effectLst/>
                <a:latin typeface="Calibri (Body)"/>
              </a:rPr>
              <a:t>Function </a:t>
            </a:r>
            <a:r>
              <a:rPr lang="en-US" i="0" dirty="0">
                <a:solidFill>
                  <a:srgbClr val="000000"/>
                </a:solidFill>
                <a:effectLst/>
                <a:latin typeface="Calibri (Body)"/>
              </a:rPr>
              <a:t>parameters</a:t>
            </a:r>
            <a:r>
              <a:rPr lang="en-US" b="0" i="0" dirty="0">
                <a:solidFill>
                  <a:srgbClr val="000000"/>
                </a:solidFill>
                <a:effectLst/>
                <a:latin typeface="Calibri (Body)"/>
              </a:rPr>
              <a:t> are the </a:t>
            </a:r>
            <a:r>
              <a:rPr lang="en-US" i="0" dirty="0">
                <a:solidFill>
                  <a:srgbClr val="000000"/>
                </a:solidFill>
                <a:effectLst/>
                <a:latin typeface="Calibri (Body)"/>
              </a:rPr>
              <a:t>names</a:t>
            </a:r>
            <a:r>
              <a:rPr lang="en-US" b="0" i="0" dirty="0">
                <a:solidFill>
                  <a:srgbClr val="000000"/>
                </a:solidFill>
                <a:effectLst/>
                <a:latin typeface="Calibri (Body)"/>
              </a:rPr>
              <a:t> listed in the function definition.</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If a function is called with </a:t>
            </a:r>
            <a:r>
              <a:rPr kumimoji="0" lang="en-US" altLang="en-US" b="1" i="0" u="none" strike="noStrike" cap="none" normalizeH="0" baseline="0" dirty="0">
                <a:ln>
                  <a:noFill/>
                </a:ln>
                <a:effectLst/>
                <a:latin typeface="Calibri (Body)"/>
              </a:rPr>
              <a:t>missing arguments</a:t>
            </a:r>
            <a:r>
              <a:rPr kumimoji="0" lang="en-US" altLang="en-US" b="0" i="0" u="none" strike="noStrike" cap="none" normalizeH="0" baseline="0" dirty="0">
                <a:ln>
                  <a:noFill/>
                </a:ln>
                <a:effectLst/>
                <a:latin typeface="Calibri (Body)"/>
              </a:rPr>
              <a:t> (less than declared), the missing values are set to undefined.</a:t>
            </a:r>
          </a:p>
          <a:p>
            <a:pPr marL="285750" indent="-285750" algn="just">
              <a:buFont typeface="Arial" panose="020B0604020202020204" pitchFamily="34" charset="0"/>
              <a:buChar char="•"/>
            </a:pPr>
            <a:endParaRPr lang="en-US" b="0" dirty="0">
              <a:solidFill>
                <a:srgbClr val="000000"/>
              </a:solidFill>
              <a:effectLst/>
              <a:latin typeface="Calibri (Body)"/>
            </a:endParaRPr>
          </a:p>
          <a:p>
            <a:r>
              <a:rPr lang="en-US" b="1" dirty="0">
                <a:solidFill>
                  <a:srgbClr val="000000"/>
                </a:solidFill>
                <a:effectLst/>
                <a:latin typeface="Calibri (Body)"/>
              </a:rPr>
              <a:t>Syntax of function with multiple parameters</a:t>
            </a:r>
          </a:p>
          <a:p>
            <a:r>
              <a:rPr lang="en-US" b="0" i="0" dirty="0">
                <a:solidFill>
                  <a:srgbClr val="0000CD"/>
                </a:solidFill>
                <a:effectLst/>
                <a:latin typeface="Calibri (Body)"/>
              </a:rPr>
              <a:t>function</a:t>
            </a:r>
            <a:r>
              <a:rPr lang="en-US" b="0" i="0" dirty="0">
                <a:solidFill>
                  <a:srgbClr val="000000"/>
                </a:solidFill>
                <a:effectLst/>
                <a:latin typeface="Calibri (Body)"/>
              </a:rPr>
              <a:t> </a:t>
            </a:r>
            <a:r>
              <a:rPr lang="en-US" b="0" i="1" dirty="0" err="1">
                <a:solidFill>
                  <a:srgbClr val="000000"/>
                </a:solidFill>
                <a:effectLst/>
                <a:latin typeface="Calibri (Body)"/>
              </a:rPr>
              <a:t>functionName</a:t>
            </a:r>
            <a:r>
              <a:rPr lang="en-US" b="0" i="0" dirty="0">
                <a:solidFill>
                  <a:srgbClr val="000000"/>
                </a:solidFill>
                <a:effectLst/>
                <a:latin typeface="Calibri (Body)"/>
              </a:rPr>
              <a:t>(</a:t>
            </a:r>
            <a:r>
              <a:rPr lang="en-US" b="0" i="1" dirty="0">
                <a:solidFill>
                  <a:srgbClr val="000000"/>
                </a:solidFill>
                <a:effectLst/>
                <a:latin typeface="Calibri (Body)"/>
              </a:rPr>
              <a:t>parameter1, parameter2, parameter3</a:t>
            </a:r>
            <a:r>
              <a:rPr lang="en-US" b="0" i="0" dirty="0">
                <a:solidFill>
                  <a:srgbClr val="000000"/>
                </a:solidFill>
                <a:effectLst/>
                <a:latin typeface="Calibri (Body)"/>
              </a:rPr>
              <a:t>) {</a:t>
            </a:r>
            <a:br>
              <a:rPr lang="en-US" dirty="0">
                <a:latin typeface="Calibri (Body)"/>
              </a:rPr>
            </a:br>
            <a:r>
              <a:rPr lang="en-US" b="0" i="0" dirty="0">
                <a:solidFill>
                  <a:srgbClr val="000000"/>
                </a:solidFill>
                <a:effectLst/>
                <a:latin typeface="Calibri (Body)"/>
              </a:rPr>
              <a:t>  </a:t>
            </a:r>
            <a:r>
              <a:rPr lang="en-US" b="0" i="0" dirty="0">
                <a:solidFill>
                  <a:srgbClr val="008000"/>
                </a:solidFill>
                <a:effectLst/>
                <a:latin typeface="Calibri (Body)"/>
              </a:rPr>
              <a:t>// </a:t>
            </a:r>
            <a:r>
              <a:rPr lang="en-US" b="0" i="1" dirty="0">
                <a:solidFill>
                  <a:srgbClr val="008000"/>
                </a:solidFill>
                <a:effectLst/>
                <a:latin typeface="Calibri (Body)"/>
              </a:rPr>
              <a:t>code to be executed</a:t>
            </a:r>
            <a:br>
              <a:rPr lang="en-US" b="0" i="0" dirty="0">
                <a:solidFill>
                  <a:srgbClr val="008000"/>
                </a:solidFill>
                <a:effectLst/>
                <a:latin typeface="Calibri (Body)"/>
              </a:rPr>
            </a:br>
            <a:r>
              <a:rPr lang="en-US" b="0" i="0" dirty="0">
                <a:solidFill>
                  <a:srgbClr val="000000"/>
                </a:solidFill>
                <a:effectLst/>
                <a:latin typeface="Calibri (Body)"/>
              </a:rPr>
              <a:t>}</a:t>
            </a:r>
          </a:p>
          <a:p>
            <a:endParaRPr lang="en-US" dirty="0">
              <a:solidFill>
                <a:srgbClr val="000000"/>
              </a:solidFill>
              <a:latin typeface="Calibri (Body)"/>
            </a:endParaRPr>
          </a:p>
          <a:p>
            <a:endParaRPr lang="en-US" dirty="0">
              <a:solidFill>
                <a:srgbClr val="000000"/>
              </a:solidFill>
              <a:latin typeface="Calibri (Body)"/>
            </a:endParaRPr>
          </a:p>
          <a:p>
            <a:endParaRPr lang="en-US" b="0" dirty="0">
              <a:solidFill>
                <a:srgbClr val="000000"/>
              </a:solidFill>
              <a:effectLst/>
              <a:latin typeface="Calibri (Body)"/>
            </a:endParaRPr>
          </a:p>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7" name="Picture 6">
            <a:extLst>
              <a:ext uri="{FF2B5EF4-FFF2-40B4-BE49-F238E27FC236}">
                <a16:creationId xmlns:a16="http://schemas.microsoft.com/office/drawing/2014/main" id="{60A7C940-B9B2-49B5-A729-4E622D30FAF1}"/>
              </a:ext>
            </a:extLst>
          </p:cNvPr>
          <p:cNvPicPr>
            <a:picLocks noChangeAspect="1"/>
          </p:cNvPicPr>
          <p:nvPr/>
        </p:nvPicPr>
        <p:blipFill>
          <a:blip r:embed="rId3"/>
          <a:stretch>
            <a:fillRect/>
          </a:stretch>
        </p:blipFill>
        <p:spPr>
          <a:xfrm>
            <a:off x="7772666" y="1915036"/>
            <a:ext cx="4037064" cy="2347130"/>
          </a:xfrm>
          <a:prstGeom prst="rect">
            <a:avLst/>
          </a:prstGeom>
        </p:spPr>
      </p:pic>
      <p:grpSp>
        <p:nvGrpSpPr>
          <p:cNvPr id="8" name="Group 7">
            <a:extLst>
              <a:ext uri="{FF2B5EF4-FFF2-40B4-BE49-F238E27FC236}">
                <a16:creationId xmlns:a16="http://schemas.microsoft.com/office/drawing/2014/main" id="{65A7BED4-8667-412A-981E-48982E3136A9}"/>
              </a:ext>
            </a:extLst>
          </p:cNvPr>
          <p:cNvGrpSpPr/>
          <p:nvPr/>
        </p:nvGrpSpPr>
        <p:grpSpPr>
          <a:xfrm>
            <a:off x="565099" y="4951865"/>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D98D23EE-62E1-4A3A-B488-5D053471DA35}"/>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62AF1E3C-F465-4880-81B5-C040AB5E20D4}"/>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035C6897-9600-4B5E-ACA9-75804E8D8BC1}"/>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04017202-6FEE-4017-8077-AD142C5E9856}"/>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47300108-7BA8-480F-AF94-DC0A1E1320C3}"/>
              </a:ext>
            </a:extLst>
          </p:cNvPr>
          <p:cNvCxnSpPr/>
          <p:nvPr/>
        </p:nvCxnSpPr>
        <p:spPr>
          <a:xfrm>
            <a:off x="254267" y="4701486"/>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92861A0-D6E0-4EEA-A220-882F867A9B0B}"/>
              </a:ext>
            </a:extLst>
          </p:cNvPr>
          <p:cNvSpPr txBox="1"/>
          <p:nvPr/>
        </p:nvSpPr>
        <p:spPr>
          <a:xfrm>
            <a:off x="1747093" y="4828040"/>
            <a:ext cx="4170130" cy="923330"/>
          </a:xfrm>
          <a:prstGeom prst="rect">
            <a:avLst/>
          </a:prstGeom>
          <a:noFill/>
        </p:spPr>
        <p:txBody>
          <a:bodyPr wrap="square" rtlCol="0">
            <a:spAutoFit/>
          </a:bodyPr>
          <a:lstStyle/>
          <a:p>
            <a:r>
              <a:rPr lang="en-US" dirty="0"/>
              <a:t>Exercise code links for Multiple parameter</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sp>
        <p:nvSpPr>
          <p:cNvPr id="15" name="Footer Placeholder 45">
            <a:extLst>
              <a:ext uri="{FF2B5EF4-FFF2-40B4-BE49-F238E27FC236}">
                <a16:creationId xmlns:a16="http://schemas.microsoft.com/office/drawing/2014/main" id="{05CB1205-85AC-4B83-8C89-CCABCF9DD1FF}"/>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Validations in JavaScript</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86554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0" i="0" dirty="0">
                <a:solidFill>
                  <a:srgbClr val="000000"/>
                </a:solidFill>
                <a:effectLst/>
                <a:latin typeface="Calibri (Body)"/>
              </a:rPr>
              <a:t>Data validation is the process of ensuring that user input is clean, correct, and useful.</a:t>
            </a:r>
          </a:p>
          <a:p>
            <a:pPr algn="just"/>
            <a:r>
              <a:rPr lang="en-US" sz="1800" b="0" i="0" dirty="0">
                <a:solidFill>
                  <a:srgbClr val="000000"/>
                </a:solidFill>
                <a:effectLst/>
                <a:latin typeface="Calibri (Body)"/>
              </a:rPr>
              <a:t>Most often, the purpose of data validation is to ensure correct user input.</a:t>
            </a:r>
          </a:p>
          <a:p>
            <a:pPr algn="just"/>
            <a:r>
              <a:rPr lang="en-US" altLang="en-US" sz="1800" dirty="0">
                <a:solidFill>
                  <a:srgbClr val="333333"/>
                </a:solidFill>
                <a:latin typeface="Calibri (Body)"/>
                <a:cs typeface="Arial" panose="020B0604020202020204" pitchFamily="34" charset="0"/>
              </a:rPr>
              <a:t>In </a:t>
            </a:r>
            <a:r>
              <a:rPr lang="en-US" sz="1800" b="0" i="0" dirty="0">
                <a:solidFill>
                  <a:srgbClr val="333333"/>
                </a:solidFill>
                <a:effectLst/>
                <a:latin typeface="Calibri (Body)"/>
              </a:rPr>
              <a:t>JavaScript, we can validate name, password, email, date, mobile numbers and more fields.</a:t>
            </a:r>
          </a:p>
          <a:p>
            <a:pPr algn="just"/>
            <a:r>
              <a:rPr lang="en-US" altLang="en-US" sz="1800" dirty="0">
                <a:solidFill>
                  <a:srgbClr val="333333"/>
                </a:solidFill>
                <a:latin typeface="Calibri (Body)"/>
                <a:cs typeface="Arial" panose="020B0604020202020204" pitchFamily="34" charset="0"/>
              </a:rPr>
              <a:t>In JS the “=” is operator is  assignment operator and “==” is comparison operator.</a:t>
            </a:r>
          </a:p>
          <a:p>
            <a:pPr algn="just"/>
            <a:r>
              <a:rPr lang="en-US" altLang="en-US" sz="1800" dirty="0">
                <a:solidFill>
                  <a:srgbClr val="333333"/>
                </a:solidFill>
                <a:latin typeface="Calibri (Body)"/>
                <a:cs typeface="Arial" panose="020B0604020202020204" pitchFamily="34" charset="0"/>
              </a:rPr>
              <a:t>“===” is a strict equal, which  compare value and datatype.</a:t>
            </a:r>
          </a:p>
          <a:p>
            <a:pPr marL="0" indent="0" eaLnBrk="0" fontAlgn="base" hangingPunct="0">
              <a:lnSpc>
                <a:spcPct val="100000"/>
              </a:lnSpc>
              <a:spcBef>
                <a:spcPct val="0"/>
              </a:spcBef>
              <a:spcAft>
                <a:spcPct val="0"/>
              </a:spcAft>
              <a:buFontTx/>
              <a:buNone/>
            </a:pPr>
            <a:endParaRPr lang="en-US" altLang="en-US" sz="1800" dirty="0">
              <a:latin typeface="Calibri (Body)"/>
            </a:endParaRPr>
          </a:p>
        </p:txBody>
      </p:sp>
      <p:grpSp>
        <p:nvGrpSpPr>
          <p:cNvPr id="9" name="Group 8">
            <a:extLst>
              <a:ext uri="{FF2B5EF4-FFF2-40B4-BE49-F238E27FC236}">
                <a16:creationId xmlns:a16="http://schemas.microsoft.com/office/drawing/2014/main" id="{898000AF-EE74-4B37-9B02-5F3AAE310D49}"/>
              </a:ext>
            </a:extLst>
          </p:cNvPr>
          <p:cNvGrpSpPr/>
          <p:nvPr/>
        </p:nvGrpSpPr>
        <p:grpSpPr>
          <a:xfrm>
            <a:off x="553116" y="5231423"/>
            <a:ext cx="969818" cy="920488"/>
            <a:chOff x="9904413" y="801688"/>
            <a:chExt cx="2668588" cy="2306638"/>
          </a:xfrm>
          <a:solidFill>
            <a:srgbClr val="F1C96C"/>
          </a:solidFill>
        </p:grpSpPr>
        <p:sp>
          <p:nvSpPr>
            <p:cNvPr id="11" name="Freeform 11">
              <a:extLst>
                <a:ext uri="{FF2B5EF4-FFF2-40B4-BE49-F238E27FC236}">
                  <a16:creationId xmlns:a16="http://schemas.microsoft.com/office/drawing/2014/main" id="{4ADDC4C1-3063-4346-9175-039C5A482433}"/>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2">
              <a:extLst>
                <a:ext uri="{FF2B5EF4-FFF2-40B4-BE49-F238E27FC236}">
                  <a16:creationId xmlns:a16="http://schemas.microsoft.com/office/drawing/2014/main" id="{9908147C-4528-4AF1-9712-729413A82DC1}"/>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3">
              <a:extLst>
                <a:ext uri="{FF2B5EF4-FFF2-40B4-BE49-F238E27FC236}">
                  <a16:creationId xmlns:a16="http://schemas.microsoft.com/office/drawing/2014/main" id="{D35B56F4-BF97-4F08-AD4D-19BD5E8E1B79}"/>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4">
              <a:extLst>
                <a:ext uri="{FF2B5EF4-FFF2-40B4-BE49-F238E27FC236}">
                  <a16:creationId xmlns:a16="http://schemas.microsoft.com/office/drawing/2014/main" id="{D45AA153-DEDF-4942-A012-12A23412DCA3}"/>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5" name="Straight Connector 14">
            <a:extLst>
              <a:ext uri="{FF2B5EF4-FFF2-40B4-BE49-F238E27FC236}">
                <a16:creationId xmlns:a16="http://schemas.microsoft.com/office/drawing/2014/main" id="{259FA66A-1896-4A3D-A58C-4FD630ABF903}"/>
              </a:ext>
            </a:extLst>
          </p:cNvPr>
          <p:cNvCxnSpPr/>
          <p:nvPr/>
        </p:nvCxnSpPr>
        <p:spPr>
          <a:xfrm>
            <a:off x="214921" y="4771823"/>
            <a:ext cx="751839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EAE0F57-560E-48CC-82E8-A6B85F46DCE3}"/>
              </a:ext>
            </a:extLst>
          </p:cNvPr>
          <p:cNvSpPr txBox="1"/>
          <p:nvPr/>
        </p:nvSpPr>
        <p:spPr>
          <a:xfrm>
            <a:off x="1777114" y="5180966"/>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rPr>
              <a:t>reuse.js</a:t>
            </a:r>
          </a:p>
          <a:p>
            <a:pPr marL="285750" indent="-285750">
              <a:buFontTx/>
              <a:buChar char="-"/>
            </a:pPr>
            <a:r>
              <a:rPr lang="en-US" dirty="0">
                <a:solidFill>
                  <a:schemeClr val="bg2">
                    <a:lumMod val="75000"/>
                  </a:schemeClr>
                </a:solidFill>
              </a:rPr>
              <a:t>Index.html</a:t>
            </a:r>
          </a:p>
        </p:txBody>
      </p:sp>
      <p:pic>
        <p:nvPicPr>
          <p:cNvPr id="3074" name="Picture 2" descr="Javascript form validation and prototype - CronJ">
            <a:extLst>
              <a:ext uri="{FF2B5EF4-FFF2-40B4-BE49-F238E27FC236}">
                <a16:creationId xmlns:a16="http://schemas.microsoft.com/office/drawing/2014/main" id="{FC0CF341-228A-4C1B-9076-D423A6D17E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6503"/>
          <a:stretch/>
        </p:blipFill>
        <p:spPr bwMode="auto">
          <a:xfrm>
            <a:off x="7287480" y="1610246"/>
            <a:ext cx="4625374" cy="323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41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4467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Debugger in JS</a:t>
            </a:r>
          </a:p>
        </p:txBody>
      </p:sp>
      <p:sp>
        <p:nvSpPr>
          <p:cNvPr id="20" name="Footer Placeholder 45">
            <a:extLst>
              <a:ext uri="{FF2B5EF4-FFF2-40B4-BE49-F238E27FC236}">
                <a16:creationId xmlns:a16="http://schemas.microsoft.com/office/drawing/2014/main" id="{B8D5BCAF-6D10-4CE8-9648-F7541647DC5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21" name="TextBox 20">
            <a:extLst>
              <a:ext uri="{FF2B5EF4-FFF2-40B4-BE49-F238E27FC236}">
                <a16:creationId xmlns:a16="http://schemas.microsoft.com/office/drawing/2014/main" id="{C5038D05-023A-446B-B21A-DFFA4A6F183C}"/>
              </a:ext>
            </a:extLst>
          </p:cNvPr>
          <p:cNvSpPr txBox="1"/>
          <p:nvPr/>
        </p:nvSpPr>
        <p:spPr>
          <a:xfrm>
            <a:off x="261764" y="1017158"/>
            <a:ext cx="6903967" cy="2585323"/>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000000"/>
                </a:solidFill>
                <a:effectLst/>
                <a:latin typeface="Calibri (Body)"/>
              </a:rPr>
              <a:t>The debugger statement stops the execution of JavaScript, and calls (if available) the debugging function.</a:t>
            </a:r>
          </a:p>
          <a:p>
            <a:pPr marL="285750" indent="-285750" algn="just">
              <a:buFont typeface="Wingdings" panose="05000000000000000000" pitchFamily="2" charset="2"/>
              <a:buChar char="Ø"/>
            </a:pPr>
            <a:r>
              <a:rPr lang="en-US" b="0" i="0" dirty="0">
                <a:solidFill>
                  <a:srgbClr val="000000"/>
                </a:solidFill>
                <a:effectLst/>
                <a:latin typeface="Calibri (Body)"/>
              </a:rPr>
              <a:t>Using the debugger statement has the same function as setting a breakpoint in the code.</a:t>
            </a:r>
          </a:p>
          <a:p>
            <a:pPr marL="285750" indent="-285750" algn="just">
              <a:buFont typeface="Wingdings" panose="05000000000000000000" pitchFamily="2" charset="2"/>
              <a:buChar char="Ø"/>
            </a:pPr>
            <a:r>
              <a:rPr lang="en-US" b="0" i="0" dirty="0">
                <a:solidFill>
                  <a:srgbClr val="000000"/>
                </a:solidFill>
                <a:effectLst/>
                <a:latin typeface="Calibri (Body)"/>
              </a:rPr>
              <a:t>Normally, you activate debugging in your browser with the F12 key, and select "Console" in the debugger menu.</a:t>
            </a:r>
          </a:p>
          <a:p>
            <a:pPr marL="285750" indent="-285750" algn="just">
              <a:buFont typeface="Wingdings" panose="05000000000000000000" pitchFamily="2" charset="2"/>
              <a:buChar char="Ø"/>
            </a:pPr>
            <a:r>
              <a:rPr lang="en-US" b="0" i="0" dirty="0">
                <a:solidFill>
                  <a:srgbClr val="000000"/>
                </a:solidFill>
                <a:effectLst/>
                <a:latin typeface="Calibri (Body)"/>
              </a:rPr>
              <a:t>If no debugging is available, the debugger statement has no effect.</a:t>
            </a:r>
          </a:p>
          <a:p>
            <a:br>
              <a:rPr lang="en-US" dirty="0"/>
            </a:br>
            <a:endParaRPr lang="en-US" dirty="0"/>
          </a:p>
        </p:txBody>
      </p:sp>
      <p:pic>
        <p:nvPicPr>
          <p:cNvPr id="4" name="Picture 3">
            <a:extLst>
              <a:ext uri="{FF2B5EF4-FFF2-40B4-BE49-F238E27FC236}">
                <a16:creationId xmlns:a16="http://schemas.microsoft.com/office/drawing/2014/main" id="{AD89628D-5A11-40FA-94CC-B9DB35A85C77}"/>
              </a:ext>
            </a:extLst>
          </p:cNvPr>
          <p:cNvPicPr>
            <a:picLocks noChangeAspect="1"/>
          </p:cNvPicPr>
          <p:nvPr/>
        </p:nvPicPr>
        <p:blipFill rotWithShape="1">
          <a:blip r:embed="rId3"/>
          <a:srcRect b="37954"/>
          <a:stretch/>
        </p:blipFill>
        <p:spPr>
          <a:xfrm>
            <a:off x="533037" y="3233203"/>
            <a:ext cx="6160576" cy="1954259"/>
          </a:xfrm>
          <a:prstGeom prst="rect">
            <a:avLst/>
          </a:prstGeom>
        </p:spPr>
      </p:pic>
      <p:pic>
        <p:nvPicPr>
          <p:cNvPr id="22" name="Picture 21">
            <a:extLst>
              <a:ext uri="{FF2B5EF4-FFF2-40B4-BE49-F238E27FC236}">
                <a16:creationId xmlns:a16="http://schemas.microsoft.com/office/drawing/2014/main" id="{B14D8872-C763-4E63-AFFF-E30407713928}"/>
              </a:ext>
            </a:extLst>
          </p:cNvPr>
          <p:cNvPicPr>
            <a:picLocks noChangeAspect="1"/>
          </p:cNvPicPr>
          <p:nvPr/>
        </p:nvPicPr>
        <p:blipFill>
          <a:blip r:embed="rId4"/>
          <a:stretch>
            <a:fillRect/>
          </a:stretch>
        </p:blipFill>
        <p:spPr>
          <a:xfrm>
            <a:off x="7402835" y="635979"/>
            <a:ext cx="4344698" cy="5586041"/>
          </a:xfrm>
          <a:prstGeom prst="rect">
            <a:avLst/>
          </a:prstGeom>
        </p:spPr>
      </p:pic>
      <p:grpSp>
        <p:nvGrpSpPr>
          <p:cNvPr id="23" name="Group 22">
            <a:extLst>
              <a:ext uri="{FF2B5EF4-FFF2-40B4-BE49-F238E27FC236}">
                <a16:creationId xmlns:a16="http://schemas.microsoft.com/office/drawing/2014/main" id="{7AE2D29A-27E5-4835-89D5-4F1E4F9D08AD}"/>
              </a:ext>
            </a:extLst>
          </p:cNvPr>
          <p:cNvGrpSpPr/>
          <p:nvPr/>
        </p:nvGrpSpPr>
        <p:grpSpPr>
          <a:xfrm>
            <a:off x="553116" y="5697420"/>
            <a:ext cx="969818" cy="920488"/>
            <a:chOff x="9904413" y="801688"/>
            <a:chExt cx="2668588" cy="2306638"/>
          </a:xfrm>
          <a:solidFill>
            <a:srgbClr val="F1C96C"/>
          </a:solidFill>
        </p:grpSpPr>
        <p:sp>
          <p:nvSpPr>
            <p:cNvPr id="24" name="Freeform 11">
              <a:extLst>
                <a:ext uri="{FF2B5EF4-FFF2-40B4-BE49-F238E27FC236}">
                  <a16:creationId xmlns:a16="http://schemas.microsoft.com/office/drawing/2014/main" id="{5F26BA53-8BC2-4314-91BC-17EDA90735C7}"/>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25" name="Freeform 12">
              <a:extLst>
                <a:ext uri="{FF2B5EF4-FFF2-40B4-BE49-F238E27FC236}">
                  <a16:creationId xmlns:a16="http://schemas.microsoft.com/office/drawing/2014/main" id="{A9D3869A-C731-41CE-BC17-5F9E4497D7F5}"/>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 name="Freeform 13">
              <a:extLst>
                <a:ext uri="{FF2B5EF4-FFF2-40B4-BE49-F238E27FC236}">
                  <a16:creationId xmlns:a16="http://schemas.microsoft.com/office/drawing/2014/main" id="{AC6C8CC6-DF55-486D-84B6-2566599F94D5}"/>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 name="Freeform 14">
              <a:extLst>
                <a:ext uri="{FF2B5EF4-FFF2-40B4-BE49-F238E27FC236}">
                  <a16:creationId xmlns:a16="http://schemas.microsoft.com/office/drawing/2014/main" id="{EB089BF5-6635-4906-A965-0B4CA61E130A}"/>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28" name="Straight Connector 27">
            <a:extLst>
              <a:ext uri="{FF2B5EF4-FFF2-40B4-BE49-F238E27FC236}">
                <a16:creationId xmlns:a16="http://schemas.microsoft.com/office/drawing/2014/main" id="{516ACD5C-0E22-4A3D-9FF5-F91D41E288EA}"/>
              </a:ext>
            </a:extLst>
          </p:cNvPr>
          <p:cNvCxnSpPr>
            <a:cxnSpLocks/>
          </p:cNvCxnSpPr>
          <p:nvPr/>
        </p:nvCxnSpPr>
        <p:spPr>
          <a:xfrm>
            <a:off x="119790" y="5626983"/>
            <a:ext cx="7187914"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9B0A0-363A-4CFB-BBB6-9D5B0967101E}"/>
              </a:ext>
            </a:extLst>
          </p:cNvPr>
          <p:cNvSpPr txBox="1"/>
          <p:nvPr/>
        </p:nvSpPr>
        <p:spPr>
          <a:xfrm>
            <a:off x="1777114" y="5646963"/>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rPr>
              <a:t>reuse.js</a:t>
            </a:r>
          </a:p>
          <a:p>
            <a:pPr marL="285750" indent="-285750">
              <a:buFontTx/>
              <a:buChar char="-"/>
            </a:pPr>
            <a:r>
              <a:rPr lang="en-US" dirty="0">
                <a:solidFill>
                  <a:schemeClr val="bg2">
                    <a:lumMod val="75000"/>
                  </a:schemeClr>
                </a:solidFill>
              </a:rPr>
              <a:t>Index.html</a:t>
            </a:r>
          </a:p>
        </p:txBody>
      </p:sp>
    </p:spTree>
    <p:extLst>
      <p:ext uri="{BB962C8B-B14F-4D97-AF65-F5344CB8AC3E}">
        <p14:creationId xmlns:p14="http://schemas.microsoft.com/office/powerpoint/2010/main" val="372035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4467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Dynamic Element</a:t>
            </a:r>
          </a:p>
        </p:txBody>
      </p:sp>
      <p:sp>
        <p:nvSpPr>
          <p:cNvPr id="20" name="Footer Placeholder 45">
            <a:extLst>
              <a:ext uri="{FF2B5EF4-FFF2-40B4-BE49-F238E27FC236}">
                <a16:creationId xmlns:a16="http://schemas.microsoft.com/office/drawing/2014/main" id="{B8D5BCAF-6D10-4CE8-9648-F7541647DC5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21" name="TextBox 20">
            <a:extLst>
              <a:ext uri="{FF2B5EF4-FFF2-40B4-BE49-F238E27FC236}">
                <a16:creationId xmlns:a16="http://schemas.microsoft.com/office/drawing/2014/main" id="{C5038D05-023A-446B-B21A-DFFA4A6F183C}"/>
              </a:ext>
            </a:extLst>
          </p:cNvPr>
          <p:cNvSpPr txBox="1"/>
          <p:nvPr/>
        </p:nvSpPr>
        <p:spPr>
          <a:xfrm>
            <a:off x="261765" y="1017158"/>
            <a:ext cx="8433828" cy="2862322"/>
          </a:xfrm>
          <a:prstGeom prst="rect">
            <a:avLst/>
          </a:prstGeom>
          <a:noFill/>
        </p:spPr>
        <p:txBody>
          <a:bodyPr wrap="square">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HTML documents can be easily accessed and manipulated using HTML DOM , which represents an HTML document as a tree-structure. When an HTML document is loaded in a browser window, it becomes a Document object.</a:t>
            </a:r>
          </a:p>
          <a:p>
            <a:pPr marL="285750" indent="-285750" algn="just">
              <a:buFont typeface="Wingdings" panose="05000000000000000000" pitchFamily="2" charset="2"/>
              <a:buChar char="Ø"/>
            </a:pPr>
            <a:r>
              <a:rPr lang="en-US" i="0" dirty="0">
                <a:solidFill>
                  <a:srgbClr val="000000"/>
                </a:solidFill>
                <a:effectLst/>
                <a:latin typeface="Calibri (Body)"/>
              </a:rPr>
              <a:t>With </a:t>
            </a:r>
            <a:r>
              <a:rPr lang="en-US" i="0" dirty="0" err="1">
                <a:solidFill>
                  <a:srgbClr val="000000"/>
                </a:solidFill>
                <a:effectLst/>
                <a:latin typeface="Calibri (Body)"/>
              </a:rPr>
              <a:t>document.createElement</a:t>
            </a:r>
            <a:r>
              <a:rPr lang="en-US" i="0" dirty="0">
                <a:solidFill>
                  <a:srgbClr val="000000"/>
                </a:solidFill>
                <a:effectLst/>
                <a:latin typeface="Calibri (Body)"/>
              </a:rPr>
              <a:t>() method you can create a specified HTML element dynamically in JavaScript.</a:t>
            </a:r>
          </a:p>
          <a:p>
            <a:pPr marL="285750" indent="-285750" algn="just">
              <a:buFont typeface="Wingdings" panose="05000000000000000000" pitchFamily="2" charset="2"/>
              <a:buChar char="Ø"/>
            </a:pPr>
            <a:r>
              <a:rPr lang="en-US" i="0" dirty="0">
                <a:solidFill>
                  <a:srgbClr val="000000"/>
                </a:solidFill>
                <a:effectLst/>
                <a:latin typeface="Calibri (Body)"/>
              </a:rPr>
              <a:t>document.createElement is used with an HTML tag to create the element. The textContent is then modified and then the class attribute is modified using </a:t>
            </a:r>
            <a:r>
              <a:rPr lang="en-US" i="0" dirty="0" err="1">
                <a:solidFill>
                  <a:srgbClr val="000000"/>
                </a:solidFill>
                <a:effectLst/>
                <a:latin typeface="Calibri (Body)"/>
              </a:rPr>
              <a:t>setAttribute</a:t>
            </a:r>
            <a:r>
              <a:rPr lang="en-US" i="0" dirty="0">
                <a:solidFill>
                  <a:srgbClr val="000000"/>
                </a:solidFill>
                <a:effectLst/>
                <a:latin typeface="Calibri (Body)"/>
              </a:rPr>
              <a:t> .</a:t>
            </a:r>
          </a:p>
          <a:p>
            <a:br>
              <a:rPr lang="en-US" dirty="0"/>
            </a:br>
            <a:endParaRPr lang="en-US" dirty="0"/>
          </a:p>
        </p:txBody>
      </p:sp>
      <p:grpSp>
        <p:nvGrpSpPr>
          <p:cNvPr id="23" name="Group 22">
            <a:extLst>
              <a:ext uri="{FF2B5EF4-FFF2-40B4-BE49-F238E27FC236}">
                <a16:creationId xmlns:a16="http://schemas.microsoft.com/office/drawing/2014/main" id="{7AE2D29A-27E5-4835-89D5-4F1E4F9D08AD}"/>
              </a:ext>
            </a:extLst>
          </p:cNvPr>
          <p:cNvGrpSpPr/>
          <p:nvPr/>
        </p:nvGrpSpPr>
        <p:grpSpPr>
          <a:xfrm>
            <a:off x="553116" y="5697420"/>
            <a:ext cx="969818" cy="920488"/>
            <a:chOff x="9904413" y="801688"/>
            <a:chExt cx="2668588" cy="2306638"/>
          </a:xfrm>
          <a:solidFill>
            <a:srgbClr val="F1C96C"/>
          </a:solidFill>
        </p:grpSpPr>
        <p:sp>
          <p:nvSpPr>
            <p:cNvPr id="24" name="Freeform 11">
              <a:extLst>
                <a:ext uri="{FF2B5EF4-FFF2-40B4-BE49-F238E27FC236}">
                  <a16:creationId xmlns:a16="http://schemas.microsoft.com/office/drawing/2014/main" id="{5F26BA53-8BC2-4314-91BC-17EDA90735C7}"/>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25" name="Freeform 12">
              <a:extLst>
                <a:ext uri="{FF2B5EF4-FFF2-40B4-BE49-F238E27FC236}">
                  <a16:creationId xmlns:a16="http://schemas.microsoft.com/office/drawing/2014/main" id="{A9D3869A-C731-41CE-BC17-5F9E4497D7F5}"/>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 name="Freeform 13">
              <a:extLst>
                <a:ext uri="{FF2B5EF4-FFF2-40B4-BE49-F238E27FC236}">
                  <a16:creationId xmlns:a16="http://schemas.microsoft.com/office/drawing/2014/main" id="{AC6C8CC6-DF55-486D-84B6-2566599F94D5}"/>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 name="Freeform 14">
              <a:extLst>
                <a:ext uri="{FF2B5EF4-FFF2-40B4-BE49-F238E27FC236}">
                  <a16:creationId xmlns:a16="http://schemas.microsoft.com/office/drawing/2014/main" id="{EB089BF5-6635-4906-A965-0B4CA61E130A}"/>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28" name="Straight Connector 27">
            <a:extLst>
              <a:ext uri="{FF2B5EF4-FFF2-40B4-BE49-F238E27FC236}">
                <a16:creationId xmlns:a16="http://schemas.microsoft.com/office/drawing/2014/main" id="{516ACD5C-0E22-4A3D-9FF5-F91D41E288EA}"/>
              </a:ext>
            </a:extLst>
          </p:cNvPr>
          <p:cNvCxnSpPr>
            <a:cxnSpLocks/>
          </p:cNvCxnSpPr>
          <p:nvPr/>
        </p:nvCxnSpPr>
        <p:spPr>
          <a:xfrm>
            <a:off x="119790" y="5626983"/>
            <a:ext cx="7187914"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9B0A0-363A-4CFB-BBB6-9D5B0967101E}"/>
              </a:ext>
            </a:extLst>
          </p:cNvPr>
          <p:cNvSpPr txBox="1"/>
          <p:nvPr/>
        </p:nvSpPr>
        <p:spPr>
          <a:xfrm>
            <a:off x="1777114" y="5646963"/>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rPr>
              <a:t>reuse.js</a:t>
            </a:r>
          </a:p>
          <a:p>
            <a:pPr marL="285750" indent="-285750">
              <a:buFontTx/>
              <a:buChar char="-"/>
            </a:pPr>
            <a:r>
              <a:rPr lang="en-US" dirty="0">
                <a:solidFill>
                  <a:schemeClr val="bg2">
                    <a:lumMod val="75000"/>
                  </a:schemeClr>
                </a:solidFill>
              </a:rPr>
              <a:t>Index.html</a:t>
            </a:r>
          </a:p>
        </p:txBody>
      </p:sp>
      <p:pic>
        <p:nvPicPr>
          <p:cNvPr id="3" name="Picture 2">
            <a:extLst>
              <a:ext uri="{FF2B5EF4-FFF2-40B4-BE49-F238E27FC236}">
                <a16:creationId xmlns:a16="http://schemas.microsoft.com/office/drawing/2014/main" id="{5CA753A3-9C5A-4728-9827-3E70967A0744}"/>
              </a:ext>
            </a:extLst>
          </p:cNvPr>
          <p:cNvPicPr>
            <a:picLocks noChangeAspect="1"/>
          </p:cNvPicPr>
          <p:nvPr/>
        </p:nvPicPr>
        <p:blipFill>
          <a:blip r:embed="rId3"/>
          <a:stretch>
            <a:fillRect/>
          </a:stretch>
        </p:blipFill>
        <p:spPr>
          <a:xfrm>
            <a:off x="8913800" y="1725782"/>
            <a:ext cx="3086367" cy="3406435"/>
          </a:xfrm>
          <a:prstGeom prst="rect">
            <a:avLst/>
          </a:prstGeom>
        </p:spPr>
      </p:pic>
    </p:spTree>
    <p:extLst>
      <p:ext uri="{BB962C8B-B14F-4D97-AF65-F5344CB8AC3E}">
        <p14:creationId xmlns:p14="http://schemas.microsoft.com/office/powerpoint/2010/main" val="64026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68CFC-7094-4EB5-8024-64722D6D2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itle 3">
            <a:extLst>
              <a:ext uri="{FF2B5EF4-FFF2-40B4-BE49-F238E27FC236}">
                <a16:creationId xmlns:a16="http://schemas.microsoft.com/office/drawing/2014/main" id="{098CE30E-9B46-4DEB-B969-53A90A77D6C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E685067F-DFB4-4F5A-8B6F-47DE8D251118}"/>
              </a:ext>
            </a:extLst>
          </p:cNvPr>
          <p:cNvGrpSpPr/>
          <p:nvPr/>
        </p:nvGrpSpPr>
        <p:grpSpPr>
          <a:xfrm>
            <a:off x="1021881" y="1259361"/>
            <a:ext cx="9771773" cy="4929580"/>
            <a:chOff x="1149551" y="1142371"/>
            <a:chExt cx="9771773" cy="4929580"/>
          </a:xfrm>
        </p:grpSpPr>
        <p:sp>
          <p:nvSpPr>
            <p:cNvPr id="6" name="TextBox 5">
              <a:extLst>
                <a:ext uri="{FF2B5EF4-FFF2-40B4-BE49-F238E27FC236}">
                  <a16:creationId xmlns:a16="http://schemas.microsoft.com/office/drawing/2014/main" id="{503BE21C-0A5C-4ED4-A446-8CA1C4753BCF}"/>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7" name="Group 6">
              <a:extLst>
                <a:ext uri="{FF2B5EF4-FFF2-40B4-BE49-F238E27FC236}">
                  <a16:creationId xmlns:a16="http://schemas.microsoft.com/office/drawing/2014/main" id="{647A8F86-D322-435F-BD8D-099055EFBEDD}"/>
                </a:ext>
              </a:extLst>
            </p:cNvPr>
            <p:cNvGrpSpPr/>
            <p:nvPr/>
          </p:nvGrpSpPr>
          <p:grpSpPr>
            <a:xfrm>
              <a:off x="1149551" y="1142371"/>
              <a:ext cx="9771773" cy="4929580"/>
              <a:chOff x="1149551" y="1142371"/>
              <a:chExt cx="9771773" cy="4929580"/>
            </a:xfrm>
          </p:grpSpPr>
          <p:grpSp>
            <p:nvGrpSpPr>
              <p:cNvPr id="8" name="Group 7">
                <a:extLst>
                  <a:ext uri="{FF2B5EF4-FFF2-40B4-BE49-F238E27FC236}">
                    <a16:creationId xmlns:a16="http://schemas.microsoft.com/office/drawing/2014/main" id="{9ED94B1B-C991-4986-8601-73D71BF82D79}"/>
                  </a:ext>
                </a:extLst>
              </p:cNvPr>
              <p:cNvGrpSpPr/>
              <p:nvPr/>
            </p:nvGrpSpPr>
            <p:grpSpPr>
              <a:xfrm>
                <a:off x="2409128" y="1142371"/>
                <a:ext cx="8512196" cy="560696"/>
                <a:chOff x="2409128" y="1037596"/>
                <a:chExt cx="8512196" cy="560696"/>
              </a:xfrm>
            </p:grpSpPr>
            <p:sp>
              <p:nvSpPr>
                <p:cNvPr id="60" name="Rounded Rectangle 15">
                  <a:extLst>
                    <a:ext uri="{FF2B5EF4-FFF2-40B4-BE49-F238E27FC236}">
                      <a16:creationId xmlns:a16="http://schemas.microsoft.com/office/drawing/2014/main" id="{545FFB5B-0325-4883-88C7-F295B29DCDCD}"/>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61" name="Rounded Rectangle 18">
                  <a:extLst>
                    <a:ext uri="{FF2B5EF4-FFF2-40B4-BE49-F238E27FC236}">
                      <a16:creationId xmlns:a16="http://schemas.microsoft.com/office/drawing/2014/main" id="{725A44E2-565C-4937-9977-9092A1FACE93}"/>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62" name="Rounded Rectangle 20">
                  <a:extLst>
                    <a:ext uri="{FF2B5EF4-FFF2-40B4-BE49-F238E27FC236}">
                      <a16:creationId xmlns:a16="http://schemas.microsoft.com/office/drawing/2014/main" id="{E267E6F9-1DA8-4D1C-9F24-4C7C8B0C79EE}"/>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63" name="Rounded Rectangle 21">
                  <a:extLst>
                    <a:ext uri="{FF2B5EF4-FFF2-40B4-BE49-F238E27FC236}">
                      <a16:creationId xmlns:a16="http://schemas.microsoft.com/office/drawing/2014/main" id="{5B1A188B-E214-43CB-9668-9172B1888D83}"/>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9" name="Straight Connector 8">
                <a:extLst>
                  <a:ext uri="{FF2B5EF4-FFF2-40B4-BE49-F238E27FC236}">
                    <a16:creationId xmlns:a16="http://schemas.microsoft.com/office/drawing/2014/main" id="{D2E848FF-AC7E-4F9A-950C-3FB92F9118C3}"/>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218B21-557C-42D9-8F5F-B91BDBACEC2D}"/>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A8DA42-21F3-4A60-B932-518B19C7CA3F}"/>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E256FE-38B8-411A-9058-4F65E9E45026}"/>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C38EF-A8B2-4D47-9DFF-B5D4481F5B36}"/>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1C1472-5AEC-422D-8821-60B078EAB666}"/>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6EC3AF-9CF4-4A06-BA8D-D850972202E7}"/>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27AC67-6D1A-42FE-AB4B-758EE7F6095F}"/>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7" name="TextBox 16">
                <a:extLst>
                  <a:ext uri="{FF2B5EF4-FFF2-40B4-BE49-F238E27FC236}">
                    <a16:creationId xmlns:a16="http://schemas.microsoft.com/office/drawing/2014/main" id="{027A4B07-28F6-4C46-B4AE-3B420BC9291C}"/>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8" name="TextBox 17">
                <a:extLst>
                  <a:ext uri="{FF2B5EF4-FFF2-40B4-BE49-F238E27FC236}">
                    <a16:creationId xmlns:a16="http://schemas.microsoft.com/office/drawing/2014/main" id="{80094AC7-E27B-491C-9BAF-88E02C9E869B}"/>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19" name="TextBox 18">
                <a:extLst>
                  <a:ext uri="{FF2B5EF4-FFF2-40B4-BE49-F238E27FC236}">
                    <a16:creationId xmlns:a16="http://schemas.microsoft.com/office/drawing/2014/main" id="{90FEB3BA-8FC2-4D24-AA73-9BA1C6BB4287}"/>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20" name="TextBox 19">
                <a:extLst>
                  <a:ext uri="{FF2B5EF4-FFF2-40B4-BE49-F238E27FC236}">
                    <a16:creationId xmlns:a16="http://schemas.microsoft.com/office/drawing/2014/main" id="{458F5B3C-42FE-4450-8C5A-506B6CCC1BB6}"/>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21" name="TextBox 20">
                <a:extLst>
                  <a:ext uri="{FF2B5EF4-FFF2-40B4-BE49-F238E27FC236}">
                    <a16:creationId xmlns:a16="http://schemas.microsoft.com/office/drawing/2014/main" id="{ACF200B9-BBDD-4B81-BDAC-FD5F2C8ABE88}"/>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22" name="Oval 21">
                <a:extLst>
                  <a:ext uri="{FF2B5EF4-FFF2-40B4-BE49-F238E27FC236}">
                    <a16:creationId xmlns:a16="http://schemas.microsoft.com/office/drawing/2014/main" id="{B7B198A4-7E46-46C4-BAF0-782CFFD498F1}"/>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736AD63-C13A-4034-954A-5E0195577910}"/>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6354A4-1DC0-4C72-8428-FEEABE055D33}"/>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C20B30C-4C30-4466-8550-CE101EB6CF19}"/>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E9000AF-AA00-41EA-A67B-99EF88916DD4}"/>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5C797F2D-02DC-4AA5-8893-7D4DAA1BD08E}"/>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684DF3-32D9-49D5-B3A5-6A3F183E8F4F}"/>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AAC53C7-97B0-49BE-87D7-0945D7DD7BD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30" name="Rectangle: Rounded Corners 29">
                <a:extLst>
                  <a:ext uri="{FF2B5EF4-FFF2-40B4-BE49-F238E27FC236}">
                    <a16:creationId xmlns:a16="http://schemas.microsoft.com/office/drawing/2014/main" id="{63E29F02-446E-4F2B-88B1-DC0EB1341205}"/>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FD9B170A-F981-45ED-B526-02A76A3CE580}"/>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1168438-F0F2-4A41-9A44-DE093A56261F}"/>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C1BA721-7325-4282-9119-475A448CDEC3}"/>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A3F36A4-F176-424F-AC16-A1BCA9EA9D4D}"/>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7E35A24-58E7-4E5C-AC26-557E1E4CE9D8}"/>
                  </a:ext>
                </a:extLst>
              </p:cNvPr>
              <p:cNvCxnSpPr>
                <a:cxnSpLocks/>
                <a:stCxn id="34"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C11023-35A3-4D79-BC2E-F34D4473B829}"/>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04FEAE-36CB-484A-B733-693169B15919}"/>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23A0F5-C2BB-4D27-9EE0-BCA31F44E882}"/>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EE5198-277D-4CB1-874D-18434912286A}"/>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5404116-38FC-4B85-903E-D7C9A1DBA0AE}"/>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91BC59BD-2F4F-4A34-9FEA-2308DFC0E5A9}"/>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19FA7619-077F-4D37-A589-E6B4911207D8}"/>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F3676B63-02EC-456C-8007-95D79676EB6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nector: Curved 43">
                <a:extLst>
                  <a:ext uri="{FF2B5EF4-FFF2-40B4-BE49-F238E27FC236}">
                    <a16:creationId xmlns:a16="http://schemas.microsoft.com/office/drawing/2014/main" id="{3299D5EF-AC76-4106-B3B1-712BBC5883A3}"/>
                  </a:ext>
                </a:extLst>
              </p:cNvPr>
              <p:cNvCxnSpPr>
                <a:cxnSpLocks/>
                <a:stCxn id="40" idx="3"/>
                <a:endCxn id="40"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BB4DBA36-3FBC-4427-9713-94BCCB50BFB6}"/>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149F169-4206-4764-A4F4-E54A8861773C}"/>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2CB6982-C164-4372-9651-79831E90B01A}"/>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13C4828F-BEF2-4659-87E0-6A56614A7C5F}"/>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1783A86-4F78-4B6B-875F-7071E4B38108}"/>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50" name="TextBox 49">
                <a:extLst>
                  <a:ext uri="{FF2B5EF4-FFF2-40B4-BE49-F238E27FC236}">
                    <a16:creationId xmlns:a16="http://schemas.microsoft.com/office/drawing/2014/main" id="{0A80C079-DE2F-4878-8AFF-65DB5DAF831B}"/>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51" name="Connector: Curved 50">
                <a:extLst>
                  <a:ext uri="{FF2B5EF4-FFF2-40B4-BE49-F238E27FC236}">
                    <a16:creationId xmlns:a16="http://schemas.microsoft.com/office/drawing/2014/main" id="{48F82139-3BDA-4FAE-A7DC-9A7F3A76852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F62E330F-D78B-4EB6-A765-1C1F73CC3D32}"/>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89474B-09A2-4EF4-88C9-A04F4657AAC9}"/>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54" name="Left Brace 53">
                <a:extLst>
                  <a:ext uri="{FF2B5EF4-FFF2-40B4-BE49-F238E27FC236}">
                    <a16:creationId xmlns:a16="http://schemas.microsoft.com/office/drawing/2014/main" id="{9E82F904-3D0C-4773-9A8E-C91DED01B964}"/>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a:extLst>
                  <a:ext uri="{FF2B5EF4-FFF2-40B4-BE49-F238E27FC236}">
                    <a16:creationId xmlns:a16="http://schemas.microsoft.com/office/drawing/2014/main" id="{7DCB107B-80C2-48A9-8074-1B41F4DAB4F0}"/>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1FFD76CD-7FED-4BC3-A3C5-01C2921A89DB}"/>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57" name="TextBox 56">
                <a:extLst>
                  <a:ext uri="{FF2B5EF4-FFF2-40B4-BE49-F238E27FC236}">
                    <a16:creationId xmlns:a16="http://schemas.microsoft.com/office/drawing/2014/main" id="{F79AE8D5-D3BD-4701-A4D3-501CD8B56266}"/>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58" name="TextBox 57">
                <a:extLst>
                  <a:ext uri="{FF2B5EF4-FFF2-40B4-BE49-F238E27FC236}">
                    <a16:creationId xmlns:a16="http://schemas.microsoft.com/office/drawing/2014/main" id="{3AD72163-A265-4B2E-A211-DA93A8A425AD}"/>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59" name="TextBox 58">
                <a:extLst>
                  <a:ext uri="{FF2B5EF4-FFF2-40B4-BE49-F238E27FC236}">
                    <a16:creationId xmlns:a16="http://schemas.microsoft.com/office/drawing/2014/main" id="{8B15D86A-0948-4987-8F33-C1ECE1F46F4D}"/>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DC65AF9C-4808-462A-991B-C5AE20D8921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646331"/>
          </a:xfrm>
          <a:prstGeom prst="rect">
            <a:avLst/>
          </a:prstGeom>
          <a:noFill/>
        </p:spPr>
        <p:txBody>
          <a:bodyPr wrap="square" rtlCol="0">
            <a:spAutoFit/>
          </a:bodyPr>
          <a:lstStyle/>
          <a:p>
            <a:r>
              <a:rPr lang="en-US" dirty="0"/>
              <a:t>In this exercise we will create two button 1. Async Button,  2.Sync Button .</a:t>
            </a:r>
          </a:p>
          <a:p>
            <a:endParaRPr lang="en-US" dirty="0"/>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222886"/>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rPr>
              <a:t>Index.html</a:t>
            </a:r>
          </a:p>
          <a:p>
            <a:pPr marL="285750" indent="-285750">
              <a:buFontTx/>
              <a:buChar char="-"/>
            </a:pPr>
            <a:r>
              <a:rPr lang="en-US" dirty="0">
                <a:solidFill>
                  <a:schemeClr val="bg2">
                    <a:lumMod val="75000"/>
                  </a:schemeClr>
                </a:solidFill>
              </a:rPr>
              <a:t>reuse.js</a:t>
            </a: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0" name="Picture 2">
            <a:extLst>
              <a:ext uri="{FF2B5EF4-FFF2-40B4-BE49-F238E27FC236}">
                <a16:creationId xmlns:a16="http://schemas.microsoft.com/office/drawing/2014/main" id="{30637FA8-7884-4FE0-B1FD-C4610EAE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377" y="170590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92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879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42E0C70B-AB80-4F82-BE98-1F90206A071F}"/>
              </a:ext>
            </a:extLst>
          </p:cNvPr>
          <p:cNvSpPr>
            <a:spLocks noGrp="1"/>
          </p:cNvSpPr>
          <p:nvPr>
            <p:ph type="ftr" sz="quarter" idx="11"/>
          </p:nvPr>
        </p:nvSpPr>
        <p:spPr>
          <a:xfrm>
            <a:off x="9762837" y="6613442"/>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30736" y="1151066"/>
            <a:ext cx="11139348" cy="3693319"/>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Variables in JavaScript</a:t>
            </a:r>
          </a:p>
          <a:p>
            <a:pPr marL="285750" indent="-285750">
              <a:buFont typeface="Arial" panose="020B0604020202020204" pitchFamily="34" charset="0"/>
              <a:buChar char="•"/>
              <a:defRPr/>
            </a:pPr>
            <a:r>
              <a:rPr lang="en-US" dirty="0">
                <a:latin typeface="Calibri (Body)"/>
              </a:rPr>
              <a:t>Datatypes in JavaScript</a:t>
            </a:r>
          </a:p>
          <a:p>
            <a:pPr marL="285750" indent="-285750">
              <a:buFont typeface="Arial" panose="020B0604020202020204" pitchFamily="34" charset="0"/>
              <a:buChar char="•"/>
              <a:defRPr/>
            </a:pPr>
            <a:r>
              <a:rPr lang="en-US" dirty="0">
                <a:latin typeface="Calibri (Body)"/>
              </a:rPr>
              <a:t>JavaScript Object Notation (JSON)</a:t>
            </a:r>
          </a:p>
          <a:p>
            <a:pPr marL="285750" indent="-285750">
              <a:buFont typeface="Arial" panose="020B0604020202020204" pitchFamily="34" charset="0"/>
              <a:buChar char="•"/>
              <a:defRPr/>
            </a:pPr>
            <a:r>
              <a:rPr lang="en-US" dirty="0">
                <a:latin typeface="Calibri (Body)"/>
              </a:rPr>
              <a:t>What JS can do</a:t>
            </a:r>
          </a:p>
          <a:p>
            <a:pPr marL="285750" indent="-285750">
              <a:buFont typeface="Arial" panose="020B0604020202020204" pitchFamily="34" charset="0"/>
              <a:buChar char="•"/>
              <a:defRPr/>
            </a:pPr>
            <a:r>
              <a:rPr lang="en-US" dirty="0">
                <a:latin typeface="Calibri (Body)"/>
              </a:rPr>
              <a:t>Ways to display output in JS</a:t>
            </a:r>
          </a:p>
          <a:p>
            <a:pPr marL="285750" indent="-285750">
              <a:buFont typeface="Arial" panose="020B0604020202020204" pitchFamily="34" charset="0"/>
              <a:buChar char="•"/>
              <a:defRPr/>
            </a:pPr>
            <a:r>
              <a:rPr lang="en-US" dirty="0">
                <a:latin typeface="Calibri (Body)"/>
              </a:rPr>
              <a:t>Function with parameters</a:t>
            </a:r>
          </a:p>
          <a:p>
            <a:pPr marL="285750" indent="-285750">
              <a:buFont typeface="Arial" panose="020B0604020202020204" pitchFamily="34" charset="0"/>
              <a:buChar char="•"/>
              <a:defRPr/>
            </a:pPr>
            <a:r>
              <a:rPr lang="en-US" dirty="0">
                <a:latin typeface="Calibri (Body)"/>
              </a:rPr>
              <a:t>Functions with multiple parameters</a:t>
            </a:r>
          </a:p>
          <a:p>
            <a:pPr marL="285750" indent="-285750">
              <a:buFont typeface="Arial" panose="020B0604020202020204" pitchFamily="34" charset="0"/>
              <a:buChar char="•"/>
              <a:defRPr/>
            </a:pPr>
            <a:r>
              <a:rPr lang="en-US" dirty="0">
                <a:latin typeface="Calibri (Body)"/>
              </a:rPr>
              <a:t>Validation</a:t>
            </a:r>
          </a:p>
          <a:p>
            <a:pPr marL="285750" indent="-285750">
              <a:buFont typeface="Arial" panose="020B0604020202020204" pitchFamily="34" charset="0"/>
              <a:buChar char="•"/>
              <a:defRPr/>
            </a:pPr>
            <a:r>
              <a:rPr lang="en-US" dirty="0">
                <a:latin typeface="Calibri (Body)"/>
              </a:rPr>
              <a:t>Debugger in JS</a:t>
            </a:r>
          </a:p>
          <a:p>
            <a:pPr marL="285750" indent="-285750">
              <a:buFont typeface="Arial" panose="020B0604020202020204" pitchFamily="34" charset="0"/>
              <a:buChar char="•"/>
              <a:defRPr/>
            </a:pPr>
            <a:r>
              <a:rPr lang="en-US" dirty="0">
                <a:latin typeface="Calibri (Body)"/>
              </a:rPr>
              <a:t>Adding Dynamic Element in JS using HTML</a:t>
            </a:r>
          </a:p>
          <a:p>
            <a:pPr marL="285750" indent="-285750">
              <a:buFont typeface="Arial" panose="020B0604020202020204" pitchFamily="34" charset="0"/>
              <a:buChar char="•"/>
              <a:defRPr/>
            </a:pPr>
            <a:r>
              <a:rPr lang="en-US" sz="1800" dirty="0">
                <a:latin typeface="Calibri (Body)"/>
              </a:rPr>
              <a:t>Synchronous and Asynchronous Response</a:t>
            </a:r>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D68BF0CB-DB17-4B99-9E56-2984677942F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Variables in JS</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870639" cy="2862322"/>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Variables are containers for storing data (values).</a:t>
            </a:r>
          </a:p>
          <a:p>
            <a:pPr marL="285750" indent="-285750" algn="just" defTabSz="685800">
              <a:buFont typeface="Arial" panose="020B0604020202020204" pitchFamily="34" charset="0"/>
              <a:buChar char="•"/>
            </a:pPr>
            <a:r>
              <a:rPr lang="en-US" dirty="0">
                <a:solidFill>
                  <a:srgbClr val="000000"/>
                </a:solidFill>
                <a:latin typeface="Calibri (Body)"/>
                <a:ea typeface="Verdana" panose="020B0604030504040204" pitchFamily="34" charset="0"/>
                <a:cs typeface="Calibri" panose="020F0502020204030204" pitchFamily="34" charset="0"/>
              </a:rPr>
              <a:t>All JavaScript variables must be identified with unique names</a:t>
            </a:r>
          </a:p>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These unique names are called ident</a:t>
            </a:r>
            <a:r>
              <a:rPr lang="en-US" dirty="0">
                <a:solidFill>
                  <a:srgbClr val="000000"/>
                </a:solidFill>
                <a:latin typeface="Calibri (Body)"/>
                <a:ea typeface="Verdana" panose="020B0604030504040204" pitchFamily="34" charset="0"/>
                <a:cs typeface="Calibri" panose="020F0502020204030204" pitchFamily="34" charset="0"/>
              </a:rPr>
              <a:t>ifiers.</a:t>
            </a:r>
          </a:p>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JavaScript identifiers are case-sensitive.</a:t>
            </a:r>
          </a:p>
          <a:p>
            <a:pPr marL="285750" indent="-285750" algn="just" defTabSz="685800">
              <a:buFont typeface="Arial" panose="020B0604020202020204" pitchFamily="34" charset="0"/>
              <a:buChar char="•"/>
            </a:pPr>
            <a:r>
              <a:rPr lang="en-US" dirty="0">
                <a:latin typeface="Calibri (Body)"/>
              </a:rPr>
              <a:t>We use </a:t>
            </a:r>
            <a:r>
              <a:rPr lang="en-US" b="1" dirty="0">
                <a:latin typeface="Calibri (Body)"/>
              </a:rPr>
              <a:t>var </a:t>
            </a:r>
            <a:r>
              <a:rPr lang="en-US" dirty="0">
                <a:latin typeface="Calibri (Body)"/>
              </a:rPr>
              <a:t>keyword to create variables, use </a:t>
            </a:r>
            <a:r>
              <a:rPr lang="en-US" b="1" dirty="0">
                <a:latin typeface="Calibri (Body)"/>
              </a:rPr>
              <a:t>const </a:t>
            </a:r>
            <a:r>
              <a:rPr lang="en-US" dirty="0">
                <a:latin typeface="Calibri (Body)"/>
              </a:rPr>
              <a:t>keyword to create constants</a:t>
            </a:r>
          </a:p>
          <a:p>
            <a:pPr algn="just" defTabSz="685800"/>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endParaRPr lang="en-US" dirty="0">
              <a:solidFill>
                <a:prstClr val="black"/>
              </a:solidFill>
              <a:latin typeface="Calibri (Body)"/>
            </a:endParaRPr>
          </a:p>
          <a:p>
            <a:pPr algn="just" defTabSz="685800"/>
            <a:endParaRPr lang="en-US" dirty="0">
              <a:solidFill>
                <a:prstClr val="black"/>
              </a:solidFill>
              <a:latin typeface="Calibri (Body)"/>
            </a:endParaRPr>
          </a:p>
        </p:txBody>
      </p:sp>
      <p:sp>
        <p:nvSpPr>
          <p:cNvPr id="28" name="TextBox 27">
            <a:extLst>
              <a:ext uri="{FF2B5EF4-FFF2-40B4-BE49-F238E27FC236}">
                <a16:creationId xmlns:a16="http://schemas.microsoft.com/office/drawing/2014/main" id="{84BB6241-7EBA-491E-886D-5205DB8EDCA5}"/>
              </a:ext>
            </a:extLst>
          </p:cNvPr>
          <p:cNvSpPr txBox="1"/>
          <p:nvPr/>
        </p:nvSpPr>
        <p:spPr>
          <a:xfrm>
            <a:off x="753463" y="3931312"/>
            <a:ext cx="1587650" cy="400110"/>
          </a:xfrm>
          <a:prstGeom prst="rect">
            <a:avLst/>
          </a:prstGeom>
          <a:noFill/>
        </p:spPr>
        <p:txBody>
          <a:bodyPr wrap="square" rtlCol="0">
            <a:spAutoFit/>
          </a:bodyPr>
          <a:lstStyle/>
          <a:p>
            <a:r>
              <a:rPr lang="en-US" sz="2000" b="1" dirty="0">
                <a:solidFill>
                  <a:schemeClr val="bg1"/>
                </a:solidFill>
              </a:rPr>
              <a:t>        var</a:t>
            </a:r>
          </a:p>
        </p:txBody>
      </p:sp>
      <p:sp>
        <p:nvSpPr>
          <p:cNvPr id="29" name="TextBox 28">
            <a:extLst>
              <a:ext uri="{FF2B5EF4-FFF2-40B4-BE49-F238E27FC236}">
                <a16:creationId xmlns:a16="http://schemas.microsoft.com/office/drawing/2014/main" id="{36E68064-4E1B-4ABE-90D4-424E8A2EE3FB}"/>
              </a:ext>
            </a:extLst>
          </p:cNvPr>
          <p:cNvSpPr txBox="1"/>
          <p:nvPr/>
        </p:nvSpPr>
        <p:spPr>
          <a:xfrm>
            <a:off x="3219427" y="3931312"/>
            <a:ext cx="1959346" cy="400110"/>
          </a:xfrm>
          <a:prstGeom prst="rect">
            <a:avLst/>
          </a:prstGeom>
          <a:noFill/>
        </p:spPr>
        <p:txBody>
          <a:bodyPr wrap="square" rtlCol="0">
            <a:spAutoFit/>
          </a:bodyPr>
          <a:lstStyle/>
          <a:p>
            <a:r>
              <a:rPr lang="en-US" sz="2000" b="1" dirty="0">
                <a:solidFill>
                  <a:schemeClr val="bg1"/>
                </a:solidFill>
              </a:rPr>
              <a:t>           let </a:t>
            </a:r>
          </a:p>
        </p:txBody>
      </p:sp>
      <p:pic>
        <p:nvPicPr>
          <p:cNvPr id="34" name="Picture 33">
            <a:extLst>
              <a:ext uri="{FF2B5EF4-FFF2-40B4-BE49-F238E27FC236}">
                <a16:creationId xmlns:a16="http://schemas.microsoft.com/office/drawing/2014/main" id="{04B70861-580C-457C-AE55-34DC5DF0FCD2}"/>
              </a:ext>
            </a:extLst>
          </p:cNvPr>
          <p:cNvPicPr>
            <a:picLocks noChangeAspect="1"/>
          </p:cNvPicPr>
          <p:nvPr/>
        </p:nvPicPr>
        <p:blipFill>
          <a:blip r:embed="rId3"/>
          <a:stretch>
            <a:fillRect/>
          </a:stretch>
        </p:blipFill>
        <p:spPr>
          <a:xfrm>
            <a:off x="8405158" y="2731547"/>
            <a:ext cx="2956816" cy="1417443"/>
          </a:xfrm>
          <a:prstGeom prst="rect">
            <a:avLst/>
          </a:prstGeom>
        </p:spPr>
      </p:pic>
      <p:sp>
        <p:nvSpPr>
          <p:cNvPr id="33" name="Footer Placeholder 45">
            <a:extLst>
              <a:ext uri="{FF2B5EF4-FFF2-40B4-BE49-F238E27FC236}">
                <a16:creationId xmlns:a16="http://schemas.microsoft.com/office/drawing/2014/main" id="{AC5D2EBC-0250-4421-80A7-F5927BD3838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45" name="Rectangle 44">
            <a:extLst>
              <a:ext uri="{FF2B5EF4-FFF2-40B4-BE49-F238E27FC236}">
                <a16:creationId xmlns:a16="http://schemas.microsoft.com/office/drawing/2014/main" id="{B8A7A26C-7F3C-4094-925E-935E70980E43}"/>
              </a:ext>
            </a:extLst>
          </p:cNvPr>
          <p:cNvSpPr/>
          <p:nvPr/>
        </p:nvSpPr>
        <p:spPr>
          <a:xfrm>
            <a:off x="3646463" y="3686476"/>
            <a:ext cx="224790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variables</a:t>
            </a:r>
          </a:p>
        </p:txBody>
      </p:sp>
      <p:cxnSp>
        <p:nvCxnSpPr>
          <p:cNvPr id="49" name="Connector: Elbow 48">
            <a:extLst>
              <a:ext uri="{FF2B5EF4-FFF2-40B4-BE49-F238E27FC236}">
                <a16:creationId xmlns:a16="http://schemas.microsoft.com/office/drawing/2014/main" id="{F6FF4191-61F3-4F6F-AA89-39F06115778C}"/>
              </a:ext>
            </a:extLst>
          </p:cNvPr>
          <p:cNvCxnSpPr>
            <a:cxnSpLocks/>
          </p:cNvCxnSpPr>
          <p:nvPr/>
        </p:nvCxnSpPr>
        <p:spPr>
          <a:xfrm rot="5400000">
            <a:off x="2815699" y="2821991"/>
            <a:ext cx="619767" cy="3289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0914D4-D9AE-4C08-95DA-208516EED7DD}"/>
              </a:ext>
            </a:extLst>
          </p:cNvPr>
          <p:cNvCxnSpPr>
            <a:cxnSpLocks/>
            <a:endCxn id="62" idx="0"/>
          </p:cNvCxnSpPr>
          <p:nvPr/>
        </p:nvCxnSpPr>
        <p:spPr>
          <a:xfrm flipH="1">
            <a:off x="4770411" y="4158511"/>
            <a:ext cx="2" cy="699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22F45ED-771E-407F-BB16-92A91CBE9358}"/>
              </a:ext>
            </a:extLst>
          </p:cNvPr>
          <p:cNvSpPr/>
          <p:nvPr/>
        </p:nvSpPr>
        <p:spPr>
          <a:xfrm>
            <a:off x="412318" y="4829464"/>
            <a:ext cx="213686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(single value)</a:t>
            </a:r>
          </a:p>
        </p:txBody>
      </p:sp>
      <p:cxnSp>
        <p:nvCxnSpPr>
          <p:cNvPr id="57" name="Connector: Elbow 56">
            <a:extLst>
              <a:ext uri="{FF2B5EF4-FFF2-40B4-BE49-F238E27FC236}">
                <a16:creationId xmlns:a16="http://schemas.microsoft.com/office/drawing/2014/main" id="{C72EAAD3-CCD4-4945-B97D-D0981DE9C1F5}"/>
              </a:ext>
            </a:extLst>
          </p:cNvPr>
          <p:cNvCxnSpPr>
            <a:cxnSpLocks/>
          </p:cNvCxnSpPr>
          <p:nvPr/>
        </p:nvCxnSpPr>
        <p:spPr>
          <a:xfrm rot="5400000">
            <a:off x="2815700" y="2821992"/>
            <a:ext cx="619767" cy="3289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0E309C6-663C-40A8-8360-ABDFBD1462A4}"/>
              </a:ext>
            </a:extLst>
          </p:cNvPr>
          <p:cNvSpPr/>
          <p:nvPr/>
        </p:nvSpPr>
        <p:spPr>
          <a:xfrm>
            <a:off x="3046658" y="4858379"/>
            <a:ext cx="344750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 (group of similar data types)</a:t>
            </a:r>
          </a:p>
        </p:txBody>
      </p:sp>
      <p:sp>
        <p:nvSpPr>
          <p:cNvPr id="63" name="Rectangle 62">
            <a:extLst>
              <a:ext uri="{FF2B5EF4-FFF2-40B4-BE49-F238E27FC236}">
                <a16:creationId xmlns:a16="http://schemas.microsoft.com/office/drawing/2014/main" id="{4EA2B3A9-935B-46F3-9961-0FF00E7ABE98}"/>
              </a:ext>
            </a:extLst>
          </p:cNvPr>
          <p:cNvSpPr/>
          <p:nvPr/>
        </p:nvSpPr>
        <p:spPr>
          <a:xfrm>
            <a:off x="6991638" y="4838445"/>
            <a:ext cx="204651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Objects</a:t>
            </a:r>
          </a:p>
        </p:txBody>
      </p:sp>
      <p:cxnSp>
        <p:nvCxnSpPr>
          <p:cNvPr id="66" name="Connector: Elbow 65">
            <a:extLst>
              <a:ext uri="{FF2B5EF4-FFF2-40B4-BE49-F238E27FC236}">
                <a16:creationId xmlns:a16="http://schemas.microsoft.com/office/drawing/2014/main" id="{D03A9E80-7572-4615-B985-22D34D2A54A8}"/>
              </a:ext>
            </a:extLst>
          </p:cNvPr>
          <p:cNvCxnSpPr>
            <a:cxnSpLocks/>
          </p:cNvCxnSpPr>
          <p:nvPr/>
        </p:nvCxnSpPr>
        <p:spPr>
          <a:xfrm rot="16200000" flipH="1">
            <a:off x="6184281" y="2786647"/>
            <a:ext cx="619767" cy="34475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9314F7D-2269-4CB0-A044-03959AF5652A}"/>
              </a:ext>
            </a:extLst>
          </p:cNvPr>
          <p:cNvSpPr txBox="1"/>
          <p:nvPr/>
        </p:nvSpPr>
        <p:spPr>
          <a:xfrm>
            <a:off x="6936440" y="5374766"/>
            <a:ext cx="4119154" cy="646331"/>
          </a:xfrm>
          <a:prstGeom prst="rect">
            <a:avLst/>
          </a:prstGeom>
          <a:noFill/>
        </p:spPr>
        <p:txBody>
          <a:bodyPr wrap="square" rtlCol="0">
            <a:spAutoFit/>
          </a:bodyPr>
          <a:lstStyle/>
          <a:p>
            <a:r>
              <a:rPr lang="en-US" dirty="0"/>
              <a:t>Java Script Object Notation - </a:t>
            </a:r>
            <a:r>
              <a:rPr lang="en-US" dirty="0">
                <a:sym typeface="Wingdings" panose="05000000000000000000" pitchFamily="2" charset="2"/>
              </a:rPr>
              <a:t>JSON</a:t>
            </a:r>
          </a:p>
          <a:p>
            <a:endParaRPr lang="en-US" dirty="0"/>
          </a:p>
        </p:txBody>
      </p:sp>
      <p:pic>
        <p:nvPicPr>
          <p:cNvPr id="37" name="Picture 9" descr="Open Source For Geeks: Calling JavaScript function in href vs. onclick">
            <a:extLst>
              <a:ext uri="{FF2B5EF4-FFF2-40B4-BE49-F238E27FC236}">
                <a16:creationId xmlns:a16="http://schemas.microsoft.com/office/drawing/2014/main" id="{795F8AA7-F5EC-43F3-BF16-F38D12DC2C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2340" y="439314"/>
            <a:ext cx="1120994" cy="91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Datatypes in JS </a:t>
            </a:r>
          </a:p>
        </p:txBody>
      </p: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4" y="784212"/>
            <a:ext cx="10496722" cy="923330"/>
          </a:xfrm>
          <a:prstGeom prst="rect">
            <a:avLst/>
          </a:prstGeom>
          <a:noFill/>
        </p:spPr>
        <p:txBody>
          <a:bodyPr wrap="square">
            <a:spAutoFit/>
          </a:bodyPr>
          <a:lstStyle/>
          <a:p>
            <a:pPr algn="just"/>
            <a:r>
              <a:rPr lang="en-US" i="0" dirty="0">
                <a:solidFill>
                  <a:srgbClr val="202124"/>
                </a:solidFill>
                <a:effectLst/>
                <a:latin typeface="Calibri (Body)"/>
              </a:rPr>
              <a:t>Data types describe the different types or kinds of data that we're </a:t>
            </a:r>
            <a:r>
              <a:rPr lang="en-US" i="0" dirty="0" err="1">
                <a:solidFill>
                  <a:srgbClr val="202124"/>
                </a:solidFill>
                <a:effectLst/>
                <a:latin typeface="Calibri (Body)"/>
              </a:rPr>
              <a:t>gonna</a:t>
            </a:r>
            <a:r>
              <a:rPr lang="en-US" i="0" dirty="0">
                <a:solidFill>
                  <a:srgbClr val="202124"/>
                </a:solidFill>
                <a:effectLst/>
                <a:latin typeface="Calibri (Body)"/>
              </a:rPr>
              <a:t> be working with and storing in variables. In Javascript, there are five basic, or primitive, types of data. The five most basic types of data are strings, numbers, Booleans, undefined, and null. We refer to these as primitive data types.</a:t>
            </a:r>
            <a:endParaRPr lang="en-US" sz="1800" dirty="0">
              <a:latin typeface="Calibri (Body)"/>
            </a:endParaRPr>
          </a:p>
        </p:txBody>
      </p:sp>
      <p:sp>
        <p:nvSpPr>
          <p:cNvPr id="119" name="Line 13">
            <a:extLst>
              <a:ext uri="{FF2B5EF4-FFF2-40B4-BE49-F238E27FC236}">
                <a16:creationId xmlns:a16="http://schemas.microsoft.com/office/drawing/2014/main" id="{F0A373FD-9F1B-4F70-B163-07C4891043C9}"/>
              </a:ext>
            </a:extLst>
          </p:cNvPr>
          <p:cNvSpPr>
            <a:spLocks noChangeShapeType="1"/>
          </p:cNvSpPr>
          <p:nvPr/>
        </p:nvSpPr>
        <p:spPr bwMode="auto">
          <a:xfrm>
            <a:off x="5689570" y="1716721"/>
            <a:ext cx="0" cy="235567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5" name="Rectangle 134">
            <a:extLst>
              <a:ext uri="{FF2B5EF4-FFF2-40B4-BE49-F238E27FC236}">
                <a16:creationId xmlns:a16="http://schemas.microsoft.com/office/drawing/2014/main" id="{94F9CA5B-A316-4334-AEC6-A09DFE76C66D}"/>
              </a:ext>
            </a:extLst>
          </p:cNvPr>
          <p:cNvSpPr/>
          <p:nvPr/>
        </p:nvSpPr>
        <p:spPr>
          <a:xfrm>
            <a:off x="1057192" y="1730779"/>
            <a:ext cx="9286613" cy="491877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Freeform 15">
            <a:extLst>
              <a:ext uri="{FF2B5EF4-FFF2-40B4-BE49-F238E27FC236}">
                <a16:creationId xmlns:a16="http://schemas.microsoft.com/office/drawing/2014/main" id="{7DDF0952-4C5C-4C61-8867-C4E20FA50728}"/>
              </a:ext>
            </a:extLst>
          </p:cNvPr>
          <p:cNvSpPr>
            <a:spLocks/>
          </p:cNvSpPr>
          <p:nvPr/>
        </p:nvSpPr>
        <p:spPr bwMode="auto">
          <a:xfrm>
            <a:off x="341534" y="4167592"/>
            <a:ext cx="4151030" cy="74767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Footer Placeholder 45">
            <a:extLst>
              <a:ext uri="{FF2B5EF4-FFF2-40B4-BE49-F238E27FC236}">
                <a16:creationId xmlns:a16="http://schemas.microsoft.com/office/drawing/2014/main" id="{7D21CCC1-FD07-4E2E-8735-9FC99E2B965D}"/>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56" name="Freeform: Shape 55">
            <a:extLst>
              <a:ext uri="{FF2B5EF4-FFF2-40B4-BE49-F238E27FC236}">
                <a16:creationId xmlns:a16="http://schemas.microsoft.com/office/drawing/2014/main" id="{E784AAAE-E094-4341-9CE4-E74589033B50}"/>
              </a:ext>
            </a:extLst>
          </p:cNvPr>
          <p:cNvSpPr/>
          <p:nvPr/>
        </p:nvSpPr>
        <p:spPr>
          <a:xfrm>
            <a:off x="2543901" y="1743153"/>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7" name="Freeform: Shape 56">
            <a:extLst>
              <a:ext uri="{FF2B5EF4-FFF2-40B4-BE49-F238E27FC236}">
                <a16:creationId xmlns:a16="http://schemas.microsoft.com/office/drawing/2014/main" id="{EF51D359-F2F4-42F4-ADB7-ECB2D5C4B5AB}"/>
              </a:ext>
            </a:extLst>
          </p:cNvPr>
          <p:cNvSpPr/>
          <p:nvPr/>
        </p:nvSpPr>
        <p:spPr>
          <a:xfrm>
            <a:off x="2071661" y="2657518"/>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8" name="Freeform: Shape 57">
            <a:extLst>
              <a:ext uri="{FF2B5EF4-FFF2-40B4-BE49-F238E27FC236}">
                <a16:creationId xmlns:a16="http://schemas.microsoft.com/office/drawing/2014/main" id="{58670910-917A-4407-8356-3F2A68D9DFFD}"/>
              </a:ext>
            </a:extLst>
          </p:cNvPr>
          <p:cNvSpPr/>
          <p:nvPr/>
        </p:nvSpPr>
        <p:spPr>
          <a:xfrm>
            <a:off x="2006865" y="3586095"/>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Freeform: Shape 58">
            <a:extLst>
              <a:ext uri="{FF2B5EF4-FFF2-40B4-BE49-F238E27FC236}">
                <a16:creationId xmlns:a16="http://schemas.microsoft.com/office/drawing/2014/main" id="{3150435A-94C7-46D0-8109-CA2FA1788B5E}"/>
              </a:ext>
            </a:extLst>
          </p:cNvPr>
          <p:cNvSpPr/>
          <p:nvPr/>
        </p:nvSpPr>
        <p:spPr>
          <a:xfrm>
            <a:off x="2068673" y="4514672"/>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B4592F07-9E12-44BF-B7A3-776707A19FFC}"/>
              </a:ext>
            </a:extLst>
          </p:cNvPr>
          <p:cNvSpPr/>
          <p:nvPr/>
        </p:nvSpPr>
        <p:spPr>
          <a:xfrm>
            <a:off x="2533739" y="5443250"/>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1" name="Oval 60">
            <a:extLst>
              <a:ext uri="{FF2B5EF4-FFF2-40B4-BE49-F238E27FC236}">
                <a16:creationId xmlns:a16="http://schemas.microsoft.com/office/drawing/2014/main" id="{616C07F0-306D-4196-840E-A53AF180FF83}"/>
              </a:ext>
            </a:extLst>
          </p:cNvPr>
          <p:cNvSpPr/>
          <p:nvPr/>
        </p:nvSpPr>
        <p:spPr>
          <a:xfrm>
            <a:off x="628182" y="2452194"/>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lumMod val="50000"/>
                    <a:lumOff val="50000"/>
                  </a:schemeClr>
                </a:solidFill>
                <a:latin typeface="Calibri (Body)"/>
                <a:ea typeface="Open Sans" panose="020B0606030504020204" pitchFamily="34" charset="0"/>
                <a:cs typeface="Segoe UI Light" panose="020B0502040204020203" pitchFamily="34" charset="0"/>
              </a:rPr>
              <a:t>Data Types </a:t>
            </a:r>
            <a:endParaRPr lang="en-IN" dirty="0">
              <a:latin typeface="Calibri (Body)"/>
              <a:cs typeface="Segoe UI Light" panose="020B0502040204020203" pitchFamily="34" charset="0"/>
            </a:endParaRPr>
          </a:p>
        </p:txBody>
      </p:sp>
      <p:sp>
        <p:nvSpPr>
          <p:cNvPr id="62" name="Rectangle 61">
            <a:extLst>
              <a:ext uri="{FF2B5EF4-FFF2-40B4-BE49-F238E27FC236}">
                <a16:creationId xmlns:a16="http://schemas.microsoft.com/office/drawing/2014/main" id="{4B07FB95-FDC4-46BA-BBBD-812D4E3BC7D3}"/>
              </a:ext>
            </a:extLst>
          </p:cNvPr>
          <p:cNvSpPr/>
          <p:nvPr/>
        </p:nvSpPr>
        <p:spPr>
          <a:xfrm>
            <a:off x="6649302" y="1910410"/>
            <a:ext cx="3440467" cy="492443"/>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alibri (Body)"/>
                <a:cs typeface="Arial" panose="020B0604020202020204" pitchFamily="34" charset="0"/>
              </a:rPr>
              <a:t>Boolean </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represents a logical entity and can have two values: </a:t>
            </a:r>
            <a:r>
              <a:rPr kumimoji="0" lang="en-US" altLang="en-US" sz="1600" b="0" i="0" u="none" strike="noStrike" cap="none" normalizeH="0" baseline="0" dirty="0">
                <a:ln>
                  <a:noFill/>
                </a:ln>
                <a:solidFill>
                  <a:schemeClr val="bg1"/>
                </a:solidFill>
                <a:effectLst/>
                <a:latin typeface="Calibri (Body)"/>
              </a:rPr>
              <a:t>true</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and </a:t>
            </a:r>
            <a:r>
              <a:rPr kumimoji="0" lang="en-US" altLang="en-US" sz="1600" b="0" i="0" u="none" strike="noStrike" cap="none" normalizeH="0" baseline="0" dirty="0">
                <a:ln>
                  <a:noFill/>
                </a:ln>
                <a:solidFill>
                  <a:schemeClr val="bg1"/>
                </a:solidFill>
                <a:effectLst/>
                <a:latin typeface="Calibri (Body)"/>
              </a:rPr>
              <a:t>false</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63" name="Rectangle 62">
            <a:extLst>
              <a:ext uri="{FF2B5EF4-FFF2-40B4-BE49-F238E27FC236}">
                <a16:creationId xmlns:a16="http://schemas.microsoft.com/office/drawing/2014/main" id="{A31B3E9A-D189-441B-ACF7-A474C255242F}"/>
              </a:ext>
            </a:extLst>
          </p:cNvPr>
          <p:cNvSpPr/>
          <p:nvPr/>
        </p:nvSpPr>
        <p:spPr>
          <a:xfrm>
            <a:off x="4888753" y="1962733"/>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Boolean</a:t>
            </a:r>
          </a:p>
        </p:txBody>
      </p:sp>
      <p:sp>
        <p:nvSpPr>
          <p:cNvPr id="64" name="Rectangle 63">
            <a:extLst>
              <a:ext uri="{FF2B5EF4-FFF2-40B4-BE49-F238E27FC236}">
                <a16:creationId xmlns:a16="http://schemas.microsoft.com/office/drawing/2014/main" id="{0F60BE57-6E29-4052-A8A8-87E04A519F32}"/>
              </a:ext>
            </a:extLst>
          </p:cNvPr>
          <p:cNvSpPr/>
          <p:nvPr/>
        </p:nvSpPr>
        <p:spPr>
          <a:xfrm>
            <a:off x="6649302" y="2933979"/>
            <a:ext cx="3440467" cy="246221"/>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The null type has exactly one value: </a:t>
            </a:r>
            <a:r>
              <a:rPr kumimoji="0" lang="en-US" altLang="en-US" sz="1600" b="0" i="0" u="none" strike="noStrike" cap="none" normalizeH="0" baseline="0" dirty="0">
                <a:ln>
                  <a:noFill/>
                </a:ln>
                <a:solidFill>
                  <a:schemeClr val="bg1"/>
                </a:solidFill>
                <a:effectLst/>
                <a:latin typeface="Calibri (Body)"/>
              </a:rPr>
              <a:t>null</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65" name="Rectangle 64">
            <a:extLst>
              <a:ext uri="{FF2B5EF4-FFF2-40B4-BE49-F238E27FC236}">
                <a16:creationId xmlns:a16="http://schemas.microsoft.com/office/drawing/2014/main" id="{B1E199F9-1DC5-4CBE-8174-A437D5AF442E}"/>
              </a:ext>
            </a:extLst>
          </p:cNvPr>
          <p:cNvSpPr/>
          <p:nvPr/>
        </p:nvSpPr>
        <p:spPr>
          <a:xfrm>
            <a:off x="4888753" y="2863191"/>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Null</a:t>
            </a:r>
          </a:p>
        </p:txBody>
      </p:sp>
      <p:sp>
        <p:nvSpPr>
          <p:cNvPr id="66" name="Rectangle 65">
            <a:extLst>
              <a:ext uri="{FF2B5EF4-FFF2-40B4-BE49-F238E27FC236}">
                <a16:creationId xmlns:a16="http://schemas.microsoft.com/office/drawing/2014/main" id="{147DDDF2-5A54-4B69-A0F1-0A9D19875C45}"/>
              </a:ext>
            </a:extLst>
          </p:cNvPr>
          <p:cNvSpPr/>
          <p:nvPr/>
        </p:nvSpPr>
        <p:spPr>
          <a:xfrm>
            <a:off x="6693766" y="3678279"/>
            <a:ext cx="2952328" cy="492443"/>
          </a:xfrm>
          <a:prstGeom prst="rect">
            <a:avLst/>
          </a:prstGeom>
        </p:spPr>
        <p:txBody>
          <a:bodyPr wrap="square" lIns="0" tIns="0" rIns="0" bIns="0" anchor="ctr">
            <a:spAutoFit/>
          </a:bodyPr>
          <a:lstStyle/>
          <a:p>
            <a:pPr algn="just"/>
            <a:r>
              <a:rPr lang="en-US" sz="1600" b="0" i="0" dirty="0">
                <a:solidFill>
                  <a:schemeClr val="bg1"/>
                </a:solidFill>
                <a:effectLst/>
                <a:latin typeface="Calibri (Body)"/>
              </a:rPr>
              <a:t>JavaScript's String type is used to represent textual data</a:t>
            </a:r>
            <a:r>
              <a:rPr lang="en-US" sz="1600" kern="0" dirty="0">
                <a:solidFill>
                  <a:schemeClr val="bg1"/>
                </a:solidFill>
                <a:latin typeface="Calibri (Body)"/>
                <a:ea typeface="Calibri Light" charset="0"/>
                <a:cs typeface="Segoe UI" panose="020B0502040204020203" pitchFamily="34" charset="0"/>
              </a:rPr>
              <a:t>.</a:t>
            </a:r>
          </a:p>
        </p:txBody>
      </p:sp>
      <p:sp>
        <p:nvSpPr>
          <p:cNvPr id="67" name="Rectangle 66">
            <a:extLst>
              <a:ext uri="{FF2B5EF4-FFF2-40B4-BE49-F238E27FC236}">
                <a16:creationId xmlns:a16="http://schemas.microsoft.com/office/drawing/2014/main" id="{0208B388-2629-493F-A6AC-9910D70254E6}"/>
              </a:ext>
            </a:extLst>
          </p:cNvPr>
          <p:cNvSpPr/>
          <p:nvPr/>
        </p:nvSpPr>
        <p:spPr>
          <a:xfrm>
            <a:off x="4888753" y="3774143"/>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String</a:t>
            </a:r>
          </a:p>
        </p:txBody>
      </p:sp>
      <p:sp>
        <p:nvSpPr>
          <p:cNvPr id="68" name="Rectangle 67">
            <a:extLst>
              <a:ext uri="{FF2B5EF4-FFF2-40B4-BE49-F238E27FC236}">
                <a16:creationId xmlns:a16="http://schemas.microsoft.com/office/drawing/2014/main" id="{F00E2652-21DD-43FC-9034-B92EB55FFC2A}"/>
              </a:ext>
            </a:extLst>
          </p:cNvPr>
          <p:cNvSpPr/>
          <p:nvPr/>
        </p:nvSpPr>
        <p:spPr>
          <a:xfrm>
            <a:off x="6730811" y="4679351"/>
            <a:ext cx="2952328" cy="492443"/>
          </a:xfrm>
          <a:prstGeom prst="rect">
            <a:avLst/>
          </a:prstGeom>
        </p:spPr>
        <p:txBody>
          <a:bodyPr wrap="square" lIns="0" tIns="0" rIns="0" bIns="0" anchor="ctr">
            <a:spAutoFit/>
          </a:bodyPr>
          <a:lstStyle/>
          <a:p>
            <a:pPr algn="just"/>
            <a:r>
              <a:rPr lang="en-US" sz="1600" b="0" i="0" dirty="0">
                <a:solidFill>
                  <a:schemeClr val="bg1"/>
                </a:solidFill>
                <a:effectLst/>
                <a:latin typeface="Calibri (Body)"/>
              </a:rPr>
              <a:t>Numbers can be written with or without decimals.</a:t>
            </a:r>
            <a:endParaRPr lang="en-US" sz="1600" dirty="0">
              <a:solidFill>
                <a:schemeClr val="bg1"/>
              </a:solidFill>
              <a:latin typeface="Calibri (Body)"/>
              <a:ea typeface="Calibri Light" charset="0"/>
              <a:cs typeface="Segoe UI" panose="020B0502040204020203" pitchFamily="34" charset="0"/>
            </a:endParaRPr>
          </a:p>
        </p:txBody>
      </p:sp>
      <p:sp>
        <p:nvSpPr>
          <p:cNvPr id="69" name="Rectangle 68">
            <a:extLst>
              <a:ext uri="{FF2B5EF4-FFF2-40B4-BE49-F238E27FC236}">
                <a16:creationId xmlns:a16="http://schemas.microsoft.com/office/drawing/2014/main" id="{4580FA9C-C5F1-4178-B5CD-DA0A8481E1B5}"/>
              </a:ext>
            </a:extLst>
          </p:cNvPr>
          <p:cNvSpPr/>
          <p:nvPr/>
        </p:nvSpPr>
        <p:spPr>
          <a:xfrm>
            <a:off x="4888753" y="4731675"/>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Number</a:t>
            </a:r>
          </a:p>
        </p:txBody>
      </p:sp>
      <p:sp>
        <p:nvSpPr>
          <p:cNvPr id="70" name="Rectangle 69">
            <a:extLst>
              <a:ext uri="{FF2B5EF4-FFF2-40B4-BE49-F238E27FC236}">
                <a16:creationId xmlns:a16="http://schemas.microsoft.com/office/drawing/2014/main" id="{D98A88FB-B1F7-4587-ACA8-E3864811F603}"/>
              </a:ext>
            </a:extLst>
          </p:cNvPr>
          <p:cNvSpPr/>
          <p:nvPr/>
        </p:nvSpPr>
        <p:spPr>
          <a:xfrm>
            <a:off x="6727673" y="5593751"/>
            <a:ext cx="3440467" cy="492443"/>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alibri (Body)"/>
                <a:cs typeface="Arial" panose="020B0604020202020204" pitchFamily="34" charset="0"/>
              </a:rPr>
              <a:t>Undefined </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variable that has not been assigned a value has the value </a:t>
            </a:r>
            <a:r>
              <a:rPr kumimoji="0" lang="en-US" altLang="en-US" sz="1600" b="0" i="0" u="none" strike="noStrike" cap="none" normalizeH="0" baseline="0" dirty="0">
                <a:ln>
                  <a:noFill/>
                </a:ln>
                <a:solidFill>
                  <a:schemeClr val="bg1"/>
                </a:solidFill>
                <a:effectLst/>
                <a:latin typeface="Calibri (Body)"/>
              </a:rPr>
              <a:t>undefined</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71" name="Rectangle 70">
            <a:extLst>
              <a:ext uri="{FF2B5EF4-FFF2-40B4-BE49-F238E27FC236}">
                <a16:creationId xmlns:a16="http://schemas.microsoft.com/office/drawing/2014/main" id="{FC57A7A7-3090-4245-9168-8FD31F99CA12}"/>
              </a:ext>
            </a:extLst>
          </p:cNvPr>
          <p:cNvSpPr/>
          <p:nvPr/>
        </p:nvSpPr>
        <p:spPr>
          <a:xfrm>
            <a:off x="4888753" y="5646075"/>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Undefined</a:t>
            </a:r>
          </a:p>
        </p:txBody>
      </p:sp>
      <p:sp>
        <p:nvSpPr>
          <p:cNvPr id="72" name="TextBox 71">
            <a:extLst>
              <a:ext uri="{FF2B5EF4-FFF2-40B4-BE49-F238E27FC236}">
                <a16:creationId xmlns:a16="http://schemas.microsoft.com/office/drawing/2014/main" id="{10F4A1AC-C973-4251-9BC5-C076C3AE9FE9}"/>
              </a:ext>
            </a:extLst>
          </p:cNvPr>
          <p:cNvSpPr txBox="1"/>
          <p:nvPr/>
        </p:nvSpPr>
        <p:spPr>
          <a:xfrm>
            <a:off x="3939652" y="1833466"/>
            <a:ext cx="716863" cy="646331"/>
          </a:xfrm>
          <a:prstGeom prst="rect">
            <a:avLst/>
          </a:prstGeom>
          <a:noFill/>
        </p:spPr>
        <p:txBody>
          <a:bodyPr wrap="none" rtlCol="0">
            <a:spAutoFit/>
          </a:bodyPr>
          <a:lstStyle/>
          <a:p>
            <a:r>
              <a:rPr lang="en-IN" sz="3600" b="1" dirty="0">
                <a:solidFill>
                  <a:schemeClr val="bg1"/>
                </a:solidFill>
              </a:rPr>
              <a:t>01</a:t>
            </a:r>
          </a:p>
        </p:txBody>
      </p:sp>
      <p:sp>
        <p:nvSpPr>
          <p:cNvPr id="73" name="TextBox 72">
            <a:extLst>
              <a:ext uri="{FF2B5EF4-FFF2-40B4-BE49-F238E27FC236}">
                <a16:creationId xmlns:a16="http://schemas.microsoft.com/office/drawing/2014/main" id="{E65E887C-B9DC-4281-8BA8-72A677CF81E3}"/>
              </a:ext>
            </a:extLst>
          </p:cNvPr>
          <p:cNvSpPr txBox="1"/>
          <p:nvPr/>
        </p:nvSpPr>
        <p:spPr>
          <a:xfrm>
            <a:off x="3939652" y="2733924"/>
            <a:ext cx="716863" cy="646331"/>
          </a:xfrm>
          <a:prstGeom prst="rect">
            <a:avLst/>
          </a:prstGeom>
          <a:noFill/>
        </p:spPr>
        <p:txBody>
          <a:bodyPr wrap="none" rtlCol="0">
            <a:spAutoFit/>
          </a:bodyPr>
          <a:lstStyle/>
          <a:p>
            <a:r>
              <a:rPr lang="en-IN" sz="3600" b="1" dirty="0">
                <a:solidFill>
                  <a:schemeClr val="bg1"/>
                </a:solidFill>
              </a:rPr>
              <a:t>02</a:t>
            </a:r>
          </a:p>
        </p:txBody>
      </p:sp>
      <p:sp>
        <p:nvSpPr>
          <p:cNvPr id="74" name="TextBox 73">
            <a:extLst>
              <a:ext uri="{FF2B5EF4-FFF2-40B4-BE49-F238E27FC236}">
                <a16:creationId xmlns:a16="http://schemas.microsoft.com/office/drawing/2014/main" id="{4798CC78-D6E2-4745-8AD4-E347B7EBCCA0}"/>
              </a:ext>
            </a:extLst>
          </p:cNvPr>
          <p:cNvSpPr txBox="1"/>
          <p:nvPr/>
        </p:nvSpPr>
        <p:spPr>
          <a:xfrm>
            <a:off x="3939652" y="3644876"/>
            <a:ext cx="716863" cy="646331"/>
          </a:xfrm>
          <a:prstGeom prst="rect">
            <a:avLst/>
          </a:prstGeom>
          <a:noFill/>
        </p:spPr>
        <p:txBody>
          <a:bodyPr wrap="none" rtlCol="0">
            <a:spAutoFit/>
          </a:bodyPr>
          <a:lstStyle/>
          <a:p>
            <a:r>
              <a:rPr lang="en-IN" sz="3600" b="1" dirty="0">
                <a:solidFill>
                  <a:schemeClr val="bg1"/>
                </a:solidFill>
              </a:rPr>
              <a:t>03</a:t>
            </a:r>
          </a:p>
        </p:txBody>
      </p:sp>
      <p:sp>
        <p:nvSpPr>
          <p:cNvPr id="75" name="TextBox 74">
            <a:extLst>
              <a:ext uri="{FF2B5EF4-FFF2-40B4-BE49-F238E27FC236}">
                <a16:creationId xmlns:a16="http://schemas.microsoft.com/office/drawing/2014/main" id="{BE28E2A5-DFB9-4804-9899-8876195373A6}"/>
              </a:ext>
            </a:extLst>
          </p:cNvPr>
          <p:cNvSpPr txBox="1"/>
          <p:nvPr/>
        </p:nvSpPr>
        <p:spPr>
          <a:xfrm>
            <a:off x="3939652" y="4602408"/>
            <a:ext cx="716863" cy="646331"/>
          </a:xfrm>
          <a:prstGeom prst="rect">
            <a:avLst/>
          </a:prstGeom>
          <a:noFill/>
        </p:spPr>
        <p:txBody>
          <a:bodyPr wrap="none" rtlCol="0">
            <a:spAutoFit/>
          </a:bodyPr>
          <a:lstStyle/>
          <a:p>
            <a:r>
              <a:rPr lang="en-IN" sz="3600" b="1" dirty="0">
                <a:solidFill>
                  <a:schemeClr val="bg1"/>
                </a:solidFill>
              </a:rPr>
              <a:t>04</a:t>
            </a:r>
          </a:p>
        </p:txBody>
      </p:sp>
      <p:sp>
        <p:nvSpPr>
          <p:cNvPr id="76" name="TextBox 75">
            <a:extLst>
              <a:ext uri="{FF2B5EF4-FFF2-40B4-BE49-F238E27FC236}">
                <a16:creationId xmlns:a16="http://schemas.microsoft.com/office/drawing/2014/main" id="{0F496F4C-300E-447E-8881-D56D0ED277A4}"/>
              </a:ext>
            </a:extLst>
          </p:cNvPr>
          <p:cNvSpPr txBox="1"/>
          <p:nvPr/>
        </p:nvSpPr>
        <p:spPr>
          <a:xfrm>
            <a:off x="3939652" y="5516808"/>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646331"/>
          </a:xfrm>
          <a:prstGeom prst="rect">
            <a:avLst/>
          </a:prstGeom>
          <a:noFill/>
        </p:spPr>
        <p:txBody>
          <a:bodyPr wrap="square" rtlCol="0">
            <a:spAutoFit/>
          </a:bodyPr>
          <a:lstStyle/>
          <a:p>
            <a:r>
              <a:rPr lang="en-US" dirty="0"/>
              <a:t>In this exercise we will cover all the variable types and data types.</a:t>
            </a:r>
          </a:p>
          <a:p>
            <a:endParaRPr lang="en-US" dirty="0"/>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222886"/>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rPr>
              <a:t>Console.txt</a:t>
            </a: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0" name="Picture 2">
            <a:extLst>
              <a:ext uri="{FF2B5EF4-FFF2-40B4-BE49-F238E27FC236}">
                <a16:creationId xmlns:a16="http://schemas.microsoft.com/office/drawing/2014/main" id="{30637FA8-7884-4FE0-B1FD-C4610EAE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377" y="170590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90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JavaScript Object Notation (JSON)</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8" y="814445"/>
            <a:ext cx="811530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pPr>
            <a:r>
              <a:rPr lang="en-US" sz="1800" dirty="0">
                <a:solidFill>
                  <a:srgbClr val="1B1B1B"/>
                </a:solidFill>
                <a:latin typeface="Calibri (Body)"/>
              </a:rPr>
              <a:t>JavaScript Object Notation (JSON) is a standard text-based format for representing structured data based on JavaScript object syntax. </a:t>
            </a:r>
            <a:endParaRPr lang="en-US" sz="1800" dirty="0">
              <a:solidFill>
                <a:srgbClr val="000000"/>
              </a:solidFill>
              <a:latin typeface="Calibri (Body)"/>
            </a:endParaRPr>
          </a:p>
          <a:p>
            <a:pPr marL="285750" indent="-285750" algn="just" eaLnBrk="0" fontAlgn="base" hangingPunct="0">
              <a:lnSpc>
                <a:spcPct val="100000"/>
              </a:lnSpc>
              <a:spcBef>
                <a:spcPct val="0"/>
              </a:spcBef>
              <a:spcAft>
                <a:spcPct val="0"/>
              </a:spcAft>
            </a:pPr>
            <a:r>
              <a:rPr lang="en-US" sz="1800" dirty="0">
                <a:solidFill>
                  <a:srgbClr val="000000"/>
                </a:solidFill>
                <a:latin typeface="Calibri (Body)"/>
              </a:rPr>
              <a:t>The JSON format is syntactically similar to the code for creating JavaScript objects.</a:t>
            </a: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It’s a light weight data format for communication over http services.</a:t>
            </a: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JavaScript has a built in function for converting JSON strings into JavaScript objects: </a:t>
            </a:r>
            <a:r>
              <a:rPr lang="en-US" altLang="en-US" sz="1800" dirty="0" err="1">
                <a:solidFill>
                  <a:srgbClr val="000000"/>
                </a:solidFill>
                <a:latin typeface="Calibri (Body)"/>
                <a:cs typeface="Arial" panose="020B0604020202020204" pitchFamily="34" charset="0"/>
              </a:rPr>
              <a:t>JSON.parse</a:t>
            </a:r>
            <a:r>
              <a:rPr lang="en-US" altLang="en-US" sz="1800" dirty="0">
                <a:solidFill>
                  <a:srgbClr val="000000"/>
                </a:solidFill>
                <a:latin typeface="Calibri (Body)"/>
                <a:cs typeface="Arial" panose="020B0604020202020204" pitchFamily="34" charset="0"/>
              </a:rPr>
              <a:t>().</a:t>
            </a:r>
          </a:p>
          <a:p>
            <a:pPr marL="285750" indent="-285750" algn="just" eaLnBrk="0" fontAlgn="base" hangingPunct="0">
              <a:lnSpc>
                <a:spcPct val="100000"/>
              </a:lnSpc>
              <a:spcBef>
                <a:spcPct val="0"/>
              </a:spcBef>
              <a:spcAft>
                <a:spcPct val="0"/>
              </a:spcAft>
            </a:pPr>
            <a:r>
              <a:rPr lang="en-US" sz="1800" b="0" i="0" dirty="0">
                <a:solidFill>
                  <a:srgbClr val="000000"/>
                </a:solidFill>
                <a:effectLst/>
                <a:latin typeface="Calibri (Body)"/>
              </a:rPr>
              <a:t>JavaScript also has a built in function for converting an object into a JSON string: </a:t>
            </a:r>
            <a:r>
              <a:rPr lang="en-US" sz="1800" b="0" i="0" dirty="0" err="1">
                <a:solidFill>
                  <a:srgbClr val="000000"/>
                </a:solidFill>
                <a:effectLst/>
                <a:latin typeface="Calibri (Body)"/>
              </a:rPr>
              <a:t>JSON.stringify</a:t>
            </a:r>
            <a:r>
              <a:rPr lang="en-US" sz="1800" b="0" i="0" dirty="0">
                <a:solidFill>
                  <a:srgbClr val="000000"/>
                </a:solidFill>
                <a:effectLst/>
                <a:latin typeface="Calibri (Body)"/>
              </a:rPr>
              <a:t>()</a:t>
            </a:r>
          </a:p>
          <a:p>
            <a:pPr marL="285750" indent="-285750" algn="just" eaLnBrk="0" fontAlgn="base" hangingPunct="0">
              <a:lnSpc>
                <a:spcPct val="100000"/>
              </a:lnSpc>
              <a:spcBef>
                <a:spcPct val="0"/>
              </a:spcBef>
              <a:spcAft>
                <a:spcPct val="0"/>
              </a:spcAft>
            </a:pPr>
            <a:r>
              <a:rPr lang="en-US" sz="1800" dirty="0">
                <a:latin typeface="Calibri (Body)"/>
              </a:rPr>
              <a:t>How to validate JSON = </a:t>
            </a:r>
            <a:r>
              <a:rPr lang="en-US" sz="1800" dirty="0">
                <a:latin typeface="Calibri (Body)"/>
                <a:hlinkClick r:id="rId3"/>
              </a:rPr>
              <a:t>https://www.jsonlint.com</a:t>
            </a:r>
            <a:endParaRPr lang="en-US" sz="1800" b="0" i="0" dirty="0">
              <a:solidFill>
                <a:srgbClr val="000000"/>
              </a:solidFill>
              <a:effectLst/>
              <a:latin typeface="Calibri (Body)"/>
            </a:endParaRP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Example of JSON:</a:t>
            </a:r>
          </a:p>
          <a:p>
            <a:pPr marL="0" indent="0" algn="just" eaLnBrk="0" fontAlgn="base" hangingPunct="0">
              <a:lnSpc>
                <a:spcPct val="100000"/>
              </a:lnSpc>
              <a:spcBef>
                <a:spcPct val="0"/>
              </a:spcBef>
              <a:spcAft>
                <a:spcPct val="0"/>
              </a:spcAft>
              <a:buNone/>
            </a:pPr>
            <a:r>
              <a:rPr lang="en-US" altLang="en-US" sz="1800" dirty="0">
                <a:solidFill>
                  <a:srgbClr val="000000"/>
                </a:solidFill>
                <a:latin typeface="Calibri (Body)"/>
                <a:cs typeface="Arial" panose="020B0604020202020204" pitchFamily="34" charset="0"/>
              </a:rPr>
              <a:t>         var </a:t>
            </a:r>
            <a:r>
              <a:rPr lang="en-US" altLang="en-US" sz="1800" dirty="0" err="1">
                <a:solidFill>
                  <a:srgbClr val="000000"/>
                </a:solidFill>
                <a:latin typeface="Calibri (Body)"/>
                <a:cs typeface="Arial" panose="020B0604020202020204" pitchFamily="34" charset="0"/>
              </a:rPr>
              <a:t>oEmp</a:t>
            </a:r>
            <a:r>
              <a:rPr lang="en-US" altLang="en-US" sz="1800" dirty="0">
                <a:solidFill>
                  <a:srgbClr val="000000"/>
                </a:solidFill>
                <a:latin typeface="Calibri (Body)"/>
                <a:cs typeface="Arial" panose="020B0604020202020204" pitchFamily="34" charset="0"/>
              </a:rPr>
              <a:t> = { "</a:t>
            </a:r>
            <a:r>
              <a:rPr lang="en-US" altLang="en-US" sz="1800" dirty="0" err="1">
                <a:solidFill>
                  <a:srgbClr val="000000"/>
                </a:solidFill>
                <a:latin typeface="Calibri (Body)"/>
                <a:cs typeface="Arial" panose="020B0604020202020204" pitchFamily="34" charset="0"/>
              </a:rPr>
              <a:t>empId</a:t>
            </a:r>
            <a:r>
              <a:rPr lang="en-US" altLang="en-US" sz="1800" dirty="0">
                <a:solidFill>
                  <a:srgbClr val="000000"/>
                </a:solidFill>
                <a:latin typeface="Calibri (Body)"/>
                <a:cs typeface="Arial" panose="020B0604020202020204" pitchFamily="34" charset="0"/>
              </a:rPr>
              <a:t>": 5000, </a:t>
            </a:r>
          </a:p>
          <a:p>
            <a:pPr marL="0" indent="0" algn="just" eaLnBrk="0" fontAlgn="base" hangingPunct="0">
              <a:lnSpc>
                <a:spcPct val="100000"/>
              </a:lnSpc>
              <a:spcBef>
                <a:spcPct val="0"/>
              </a:spcBef>
              <a:spcAft>
                <a:spcPct val="0"/>
              </a:spcAft>
              <a:buNone/>
            </a:pPr>
            <a:r>
              <a:rPr lang="en-US" altLang="en-US" sz="1800" dirty="0">
                <a:solidFill>
                  <a:srgbClr val="000000"/>
                </a:solidFill>
                <a:latin typeface="Calibri (Body)"/>
                <a:cs typeface="Arial" panose="020B0604020202020204" pitchFamily="34" charset="0"/>
              </a:rPr>
              <a:t>             "</a:t>
            </a:r>
            <a:r>
              <a:rPr lang="en-US" altLang="en-US" sz="1800" dirty="0" err="1">
                <a:solidFill>
                  <a:srgbClr val="000000"/>
                </a:solidFill>
                <a:latin typeface="Calibri (Body)"/>
                <a:cs typeface="Arial" panose="020B0604020202020204" pitchFamily="34" charset="0"/>
              </a:rPr>
              <a:t>empName</a:t>
            </a:r>
            <a:r>
              <a:rPr lang="en-US" altLang="en-US" sz="1800" dirty="0">
                <a:solidFill>
                  <a:srgbClr val="000000"/>
                </a:solidFill>
                <a:latin typeface="Calibri (Body)"/>
                <a:cs typeface="Arial" panose="020B0604020202020204" pitchFamily="34" charset="0"/>
              </a:rPr>
              <a:t>": "Anubhav", "salary" : 8500, "</a:t>
            </a:r>
            <a:r>
              <a:rPr lang="en-US" altLang="en-US" sz="1800" dirty="0" err="1">
                <a:solidFill>
                  <a:srgbClr val="000000"/>
                </a:solidFill>
                <a:latin typeface="Calibri (Body)"/>
                <a:cs typeface="Arial" panose="020B0604020202020204" pitchFamily="34" charset="0"/>
              </a:rPr>
              <a:t>curr</a:t>
            </a:r>
            <a:r>
              <a:rPr lang="en-US" altLang="en-US" sz="1800" dirty="0">
                <a:solidFill>
                  <a:srgbClr val="000000"/>
                </a:solidFill>
                <a:latin typeface="Calibri (Body)"/>
                <a:cs typeface="Arial" panose="020B0604020202020204" pitchFamily="34" charset="0"/>
              </a:rPr>
              <a:t>": "USD" };</a:t>
            </a:r>
          </a:p>
          <a:p>
            <a:pPr marL="0" indent="0" algn="just" eaLnBrk="0" fontAlgn="base" hangingPunct="0">
              <a:lnSpc>
                <a:spcPct val="100000"/>
              </a:lnSpc>
              <a:spcBef>
                <a:spcPct val="0"/>
              </a:spcBef>
              <a:spcAft>
                <a:spcPct val="0"/>
              </a:spcAft>
              <a:buNone/>
            </a:pPr>
            <a:br>
              <a:rPr lang="en-US" sz="1200" dirty="0"/>
            </a:br>
            <a:endParaRPr lang="en-US" altLang="en-US" sz="1800" dirty="0">
              <a:solidFill>
                <a:prstClr val="black"/>
              </a:solidFill>
              <a:latin typeface="Calibri (Body)"/>
              <a:cs typeface="Arial" panose="020B0604020202020204" pitchFamily="34" charset="0"/>
            </a:endParaRPr>
          </a:p>
          <a:p>
            <a:pPr eaLnBrk="0" fontAlgn="base" hangingPunct="0">
              <a:lnSpc>
                <a:spcPct val="100000"/>
              </a:lnSpc>
              <a:spcBef>
                <a:spcPct val="0"/>
              </a:spcBef>
              <a:spcAft>
                <a:spcPct val="0"/>
              </a:spcAft>
            </a:pPr>
            <a:endParaRPr lang="en-US" altLang="en-US" sz="1800" dirty="0">
              <a:solidFill>
                <a:srgbClr val="333333"/>
              </a:solidFill>
              <a:latin typeface="Calibri (Body)"/>
              <a:cs typeface="Arial" panose="020B0604020202020204" pitchFamily="34" charset="0"/>
            </a:endParaRP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p:txBody>
      </p:sp>
      <p:grpSp>
        <p:nvGrpSpPr>
          <p:cNvPr id="12" name="Group 11">
            <a:extLst>
              <a:ext uri="{FF2B5EF4-FFF2-40B4-BE49-F238E27FC236}">
                <a16:creationId xmlns:a16="http://schemas.microsoft.com/office/drawing/2014/main" id="{58EA1345-F558-42E2-97A8-650A98D20812}"/>
              </a:ext>
            </a:extLst>
          </p:cNvPr>
          <p:cNvGrpSpPr/>
          <p:nvPr/>
        </p:nvGrpSpPr>
        <p:grpSpPr>
          <a:xfrm>
            <a:off x="565099" y="5365103"/>
            <a:ext cx="969818" cy="920488"/>
            <a:chOff x="9904413" y="801688"/>
            <a:chExt cx="2668588" cy="2306638"/>
          </a:xfrm>
          <a:solidFill>
            <a:srgbClr val="F1C96C"/>
          </a:solidFill>
        </p:grpSpPr>
        <p:sp>
          <p:nvSpPr>
            <p:cNvPr id="13" name="Freeform 11">
              <a:extLst>
                <a:ext uri="{FF2B5EF4-FFF2-40B4-BE49-F238E27FC236}">
                  <a16:creationId xmlns:a16="http://schemas.microsoft.com/office/drawing/2014/main" id="{5E4CD2A7-BD4B-42F6-8DD4-D199A11543DC}"/>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4" name="Freeform 12">
              <a:extLst>
                <a:ext uri="{FF2B5EF4-FFF2-40B4-BE49-F238E27FC236}">
                  <a16:creationId xmlns:a16="http://schemas.microsoft.com/office/drawing/2014/main" id="{2234A141-9CD2-401F-8006-2F95B47466F0}"/>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5" name="Freeform 13">
              <a:extLst>
                <a:ext uri="{FF2B5EF4-FFF2-40B4-BE49-F238E27FC236}">
                  <a16:creationId xmlns:a16="http://schemas.microsoft.com/office/drawing/2014/main" id="{2090813D-95CE-429A-B0FC-3213BFA34AC4}"/>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 name="Freeform 14">
              <a:extLst>
                <a:ext uri="{FF2B5EF4-FFF2-40B4-BE49-F238E27FC236}">
                  <a16:creationId xmlns:a16="http://schemas.microsoft.com/office/drawing/2014/main" id="{6C41B865-210E-44AF-B373-EBD809A02769}"/>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7" name="Straight Connector 16">
            <a:extLst>
              <a:ext uri="{FF2B5EF4-FFF2-40B4-BE49-F238E27FC236}">
                <a16:creationId xmlns:a16="http://schemas.microsoft.com/office/drawing/2014/main" id="{FA75A5C2-A48B-445C-88A6-B82E097D120E}"/>
              </a:ext>
            </a:extLst>
          </p:cNvPr>
          <p:cNvCxnSpPr/>
          <p:nvPr/>
        </p:nvCxnSpPr>
        <p:spPr>
          <a:xfrm>
            <a:off x="254267" y="5114724"/>
            <a:ext cx="751839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2C4E926-4C00-4F88-ACCE-A8E6218484B9}"/>
              </a:ext>
            </a:extLst>
          </p:cNvPr>
          <p:cNvSpPr txBox="1"/>
          <p:nvPr/>
        </p:nvSpPr>
        <p:spPr>
          <a:xfrm>
            <a:off x="1747093" y="5241278"/>
            <a:ext cx="3985491" cy="646331"/>
          </a:xfrm>
          <a:prstGeom prst="rect">
            <a:avLst/>
          </a:prstGeom>
          <a:noFill/>
        </p:spPr>
        <p:txBody>
          <a:bodyPr wrap="square" rtlCol="0">
            <a:spAutoFit/>
          </a:bodyPr>
          <a:lstStyle/>
          <a:p>
            <a:r>
              <a:rPr lang="en-US" dirty="0"/>
              <a:t>Exercise code links for JSON </a:t>
            </a:r>
          </a:p>
          <a:p>
            <a:pPr marL="285750" indent="-285750">
              <a:buFontTx/>
              <a:buChar char="-"/>
            </a:pPr>
            <a:r>
              <a:rPr lang="en-US" dirty="0">
                <a:solidFill>
                  <a:schemeClr val="bg2">
                    <a:lumMod val="75000"/>
                  </a:schemeClr>
                </a:solidFill>
              </a:rPr>
              <a:t>JSON.txt</a:t>
            </a:r>
          </a:p>
        </p:txBody>
      </p:sp>
      <p:pic>
        <p:nvPicPr>
          <p:cNvPr id="1027" name="Picture 3" descr="Upload &amp; Read JSON File from Local Folder - All About Microsoft Dynamics">
            <a:extLst>
              <a:ext uri="{FF2B5EF4-FFF2-40B4-BE49-F238E27FC236}">
                <a16:creationId xmlns:a16="http://schemas.microsoft.com/office/drawing/2014/main" id="{258162BE-EDA2-483E-A6E9-4B591E83E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0418" y="228600"/>
            <a:ext cx="1864120" cy="97102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What is JSON in JavaScript">
            <a:extLst>
              <a:ext uri="{FF2B5EF4-FFF2-40B4-BE49-F238E27FC236}">
                <a16:creationId xmlns:a16="http://schemas.microsoft.com/office/drawing/2014/main" id="{3F2EDDF4-AD57-48DC-8960-B03485BC59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242" y="2174447"/>
            <a:ext cx="3133902" cy="250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27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What JS Can do ?</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58544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pPr>
            <a:r>
              <a:rPr lang="en-US" sz="1800" b="0" i="0" dirty="0">
                <a:solidFill>
                  <a:srgbClr val="2E2E30"/>
                </a:solidFill>
                <a:effectLst/>
                <a:latin typeface="Calibri (Body)"/>
              </a:rPr>
              <a:t>JavaScript is one of the world's most popular programming languages, primarily used to add automation, animations and interactivity to Web pages.</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The </a:t>
            </a:r>
            <a:r>
              <a:rPr lang="en-US" altLang="en-US" sz="1800" dirty="0">
                <a:solidFill>
                  <a:srgbClr val="1B1B1B"/>
                </a:solidFill>
                <a:latin typeface="Calibri (Body)"/>
                <a:cs typeface="Arial" panose="020B0604020202020204" pitchFamily="34" charset="0"/>
              </a:rPr>
              <a:t>DOM (Document Object Model) API </a:t>
            </a: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allows you to manipulate HTML and CSS, creating, removing and changing HTML, dynamically applying new styles to your page, etc.</a:t>
            </a:r>
            <a:r>
              <a:rPr kumimoji="0" lang="en-US" altLang="en-US" sz="1800" b="0" i="0" u="none" strike="noStrike" cap="none" normalizeH="0" baseline="0" dirty="0">
                <a:ln>
                  <a:noFill/>
                </a:ln>
                <a:solidFill>
                  <a:schemeClr val="tx1"/>
                </a:solidFill>
                <a:effectLst/>
                <a:latin typeface="Calibri (Body)"/>
              </a:rPr>
              <a:t> </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The Geolocation API retrieves geographical information. This is how </a:t>
            </a:r>
            <a:r>
              <a:rPr kumimoji="0" lang="en-US" altLang="en-US" sz="1800" b="0" i="0" u="sng" strike="noStrike" cap="none" normalizeH="0" baseline="0" dirty="0">
                <a:ln>
                  <a:noFill/>
                </a:ln>
                <a:solidFill>
                  <a:srgbClr val="005282"/>
                </a:solidFill>
                <a:effectLst/>
                <a:latin typeface="Calibri (Body)"/>
                <a:cs typeface="Arial" panose="020B0604020202020204" pitchFamily="34" charset="0"/>
                <a:hlinkClick r:id="rId3"/>
              </a:rPr>
              <a:t>Google Maps</a:t>
            </a: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 is able to find your location and plot it on a map.</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Calibri (Body)"/>
              </a:rPr>
              <a:t>In this we can apply Validation using if , else if, else.</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Calibri (Body)"/>
              </a:rPr>
              <a:t>Puttin</a:t>
            </a:r>
            <a:r>
              <a:rPr lang="en-US" altLang="en-US" sz="1800" dirty="0">
                <a:latin typeface="Calibri (Body)"/>
              </a:rPr>
              <a:t>g dynamic text into HTML page using JavaScript.</a:t>
            </a:r>
            <a:endParaRPr kumimoji="0" lang="en-US" altLang="en-US" sz="1800" b="0" i="0" u="none" strike="noStrike" cap="none" normalizeH="0" baseline="0" dirty="0">
              <a:ln>
                <a:noFill/>
              </a:ln>
              <a:solidFill>
                <a:schemeClr val="tx1"/>
              </a:solidFill>
              <a:effectLst/>
              <a:latin typeface="Calibri (Body)"/>
            </a:endParaRPr>
          </a:p>
          <a:p>
            <a:pPr marL="285750" indent="-285750"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Calibri (Body)"/>
            </a:endParaRPr>
          </a:p>
          <a:p>
            <a:pPr eaLnBrk="0" fontAlgn="base" hangingPunct="0">
              <a:lnSpc>
                <a:spcPct val="100000"/>
              </a:lnSpc>
              <a:spcBef>
                <a:spcPct val="0"/>
              </a:spcBef>
              <a:spcAft>
                <a:spcPct val="0"/>
              </a:spcAft>
            </a:pPr>
            <a:endParaRPr lang="en-US" altLang="en-US" sz="1800" dirty="0">
              <a:solidFill>
                <a:srgbClr val="333333"/>
              </a:solidFill>
              <a:latin typeface="Calibri (Body)"/>
              <a:cs typeface="Arial" panose="020B0604020202020204" pitchFamily="34" charset="0"/>
            </a:endParaRP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a:p>
            <a:endParaRPr lang="en-US" sz="1800" dirty="0">
              <a:latin typeface="Calibri (Body)"/>
            </a:endParaRPr>
          </a:p>
        </p:txBody>
      </p:sp>
      <p:pic>
        <p:nvPicPr>
          <p:cNvPr id="2052" name="Picture 4" descr="What is JavaScript? - Learn web development | MDN">
            <a:extLst>
              <a:ext uri="{FF2B5EF4-FFF2-40B4-BE49-F238E27FC236}">
                <a16:creationId xmlns:a16="http://schemas.microsoft.com/office/drawing/2014/main" id="{DD2E11C6-A475-41D3-9477-CB2D31884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41" y="1337346"/>
            <a:ext cx="4849022" cy="304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25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Ways to Display Output in JS</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585440" cy="44169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None/>
            </a:pPr>
            <a:r>
              <a:rPr kumimoji="0" lang="en-US" altLang="en-US" sz="1900" b="0" i="0" u="none" strike="noStrike" cap="none" normalizeH="0" baseline="0" dirty="0">
                <a:ln>
                  <a:noFill/>
                </a:ln>
                <a:solidFill>
                  <a:srgbClr val="1B1B1B"/>
                </a:solidFill>
                <a:effectLst/>
                <a:latin typeface="Calibri (Body)"/>
                <a:cs typeface="Arial" panose="020B0604020202020204" pitchFamily="34" charset="0"/>
              </a:rPr>
              <a:t>There are 4 types of Output Functions in JS:</a:t>
            </a:r>
          </a:p>
          <a:p>
            <a:pPr marL="285750" indent="-285750" algn="just" eaLnBrk="0" fontAlgn="base" hangingPunct="0">
              <a:lnSpc>
                <a:spcPct val="100000"/>
              </a:lnSpc>
              <a:spcBef>
                <a:spcPct val="0"/>
              </a:spcBef>
              <a:spcAft>
                <a:spcPct val="0"/>
              </a:spcAft>
            </a:pPr>
            <a:r>
              <a:rPr lang="en-US" altLang="en-US" sz="1900" dirty="0" err="1">
                <a:latin typeface="Calibri (Body)"/>
              </a:rPr>
              <a:t>w</a:t>
            </a:r>
            <a:r>
              <a:rPr kumimoji="0" lang="en-US" altLang="en-US" sz="1900" b="0" i="0" u="none" strike="noStrike" cap="none" normalizeH="0" baseline="0" dirty="0" err="1">
                <a:ln>
                  <a:noFill/>
                </a:ln>
                <a:solidFill>
                  <a:schemeClr val="tx1"/>
                </a:solidFill>
                <a:effectLst/>
                <a:latin typeface="Calibri (Body)"/>
              </a:rPr>
              <a:t>indow.alert</a:t>
            </a:r>
            <a:endParaRPr kumimoji="0" lang="en-US" altLang="en-US" sz="1900" b="0" i="0" u="none" strike="noStrike" cap="none" normalizeH="0" baseline="0" dirty="0">
              <a:ln>
                <a:noFill/>
              </a:ln>
              <a:solidFill>
                <a:schemeClr val="tx1"/>
              </a:solidFill>
              <a:effectLst/>
              <a:latin typeface="Calibri (Body)"/>
            </a:endParaRPr>
          </a:p>
          <a:p>
            <a:pPr marL="285750" indent="-285750" algn="just" eaLnBrk="0" fontAlgn="base" hangingPunct="0">
              <a:lnSpc>
                <a:spcPct val="100000"/>
              </a:lnSpc>
              <a:spcBef>
                <a:spcPct val="0"/>
              </a:spcBef>
              <a:spcAft>
                <a:spcPct val="0"/>
              </a:spcAft>
            </a:pPr>
            <a:r>
              <a:rPr lang="en-US" altLang="en-US" sz="1900" dirty="0" err="1">
                <a:latin typeface="Calibri (Body)"/>
              </a:rPr>
              <a:t>document.write</a:t>
            </a:r>
            <a:endParaRPr lang="en-US" altLang="en-US" sz="1900" dirty="0">
              <a:latin typeface="Calibri (Body)"/>
            </a:endParaRPr>
          </a:p>
          <a:p>
            <a:pPr marL="285750" indent="-285750" algn="just" eaLnBrk="0" fontAlgn="base" hangingPunct="0">
              <a:lnSpc>
                <a:spcPct val="100000"/>
              </a:lnSpc>
              <a:spcBef>
                <a:spcPct val="0"/>
              </a:spcBef>
              <a:spcAft>
                <a:spcPct val="0"/>
              </a:spcAft>
            </a:pPr>
            <a:r>
              <a:rPr kumimoji="0" lang="en-US" altLang="en-US" sz="1900" b="0" i="0" u="none" strike="noStrike" cap="none" normalizeH="0" baseline="0" dirty="0">
                <a:ln>
                  <a:noFill/>
                </a:ln>
                <a:solidFill>
                  <a:schemeClr val="tx1"/>
                </a:solidFill>
                <a:effectLst/>
                <a:latin typeface="Calibri (Body)"/>
              </a:rPr>
              <a:t>Console.log()</a:t>
            </a:r>
          </a:p>
          <a:p>
            <a:pPr marL="285750" indent="-285750" algn="just" eaLnBrk="0" fontAlgn="base" hangingPunct="0">
              <a:lnSpc>
                <a:spcPct val="100000"/>
              </a:lnSpc>
              <a:spcBef>
                <a:spcPct val="0"/>
              </a:spcBef>
              <a:spcAft>
                <a:spcPct val="0"/>
              </a:spcAft>
            </a:pPr>
            <a:r>
              <a:rPr lang="en-US" altLang="en-US" sz="1900" dirty="0" err="1">
                <a:latin typeface="Calibri (Body)"/>
              </a:rPr>
              <a:t>HTMLElement.innerText</a:t>
            </a:r>
            <a:endParaRPr kumimoji="0" lang="en-US" altLang="en-US" sz="1900" b="0" i="0" u="none" strike="noStrike" cap="none" normalizeH="0" baseline="0" dirty="0">
              <a:ln>
                <a:noFill/>
              </a:ln>
              <a:solidFill>
                <a:schemeClr val="tx1"/>
              </a:solidFill>
              <a:effectLst/>
              <a:latin typeface="Calibri (Body)"/>
            </a:endParaRPr>
          </a:p>
          <a:p>
            <a:pPr marL="0" indent="0" algn="just" eaLnBrk="0" fontAlgn="base" hangingPunct="0">
              <a:lnSpc>
                <a:spcPct val="100000"/>
              </a:lnSpc>
              <a:spcBef>
                <a:spcPct val="0"/>
              </a:spcBef>
              <a:spcAft>
                <a:spcPct val="0"/>
              </a:spcAft>
              <a:buFontTx/>
              <a:buNone/>
            </a:pPr>
            <a:endParaRPr lang="en-US" altLang="en-US" sz="1900" dirty="0">
              <a:solidFill>
                <a:srgbClr val="333333"/>
              </a:solidFill>
              <a:latin typeface="Calibri (Body)"/>
              <a:cs typeface="Arial" panose="020B0604020202020204" pitchFamily="34" charset="0"/>
            </a:endParaRPr>
          </a:p>
          <a:p>
            <a:pPr marL="0" indent="0" algn="just">
              <a:buNone/>
            </a:pPr>
            <a:r>
              <a:rPr lang="en-US" sz="1900" b="1" dirty="0">
                <a:latin typeface="Calibri (Body)"/>
              </a:rPr>
              <a:t>document – </a:t>
            </a:r>
            <a:r>
              <a:rPr lang="en-US" sz="1900" dirty="0">
                <a:latin typeface="Calibri (Body)"/>
              </a:rPr>
              <a:t>the object of DOM. With the help of this we can get access to all/single HTML elements which are displayed to the user on the screen. So we can perform dynamic code.</a:t>
            </a:r>
          </a:p>
          <a:p>
            <a:pPr marL="0" indent="0" algn="just">
              <a:buNone/>
            </a:pPr>
            <a:r>
              <a:rPr lang="en-US" sz="1900" b="1" dirty="0" err="1">
                <a:latin typeface="Calibri (Body)"/>
              </a:rPr>
              <a:t>getElementById</a:t>
            </a:r>
            <a:r>
              <a:rPr lang="en-US" sz="1900" b="1" dirty="0">
                <a:latin typeface="Calibri (Body)"/>
              </a:rPr>
              <a:t> – </a:t>
            </a:r>
            <a:r>
              <a:rPr lang="en-US" sz="1900" dirty="0">
                <a:latin typeface="Calibri (Body)"/>
              </a:rPr>
              <a:t>used to provide object of a single HTML element</a:t>
            </a:r>
            <a:endParaRPr lang="en-US" sz="1900" b="1" dirty="0">
              <a:latin typeface="Calibri (Body)"/>
            </a:endParaRPr>
          </a:p>
          <a:p>
            <a:pPr marL="0" indent="0" algn="just">
              <a:buNone/>
            </a:pPr>
            <a:r>
              <a:rPr lang="en-US" sz="1900" b="1" dirty="0" err="1">
                <a:latin typeface="Calibri (Body)"/>
              </a:rPr>
              <a:t>getElementsByClassName</a:t>
            </a:r>
            <a:r>
              <a:rPr lang="en-US" sz="1900" b="1" dirty="0">
                <a:latin typeface="Calibri (Body)"/>
              </a:rPr>
              <a:t> – </a:t>
            </a:r>
            <a:r>
              <a:rPr lang="en-US" sz="1900" dirty="0">
                <a:latin typeface="Calibri (Body)"/>
              </a:rPr>
              <a:t>used to provide object of array which is a collection elements having same class name</a:t>
            </a:r>
            <a:endParaRPr lang="en-US" sz="1900" b="1" dirty="0">
              <a:latin typeface="Calibri (Body)"/>
            </a:endParaRPr>
          </a:p>
          <a:p>
            <a:pPr marL="0" indent="0" algn="just">
              <a:buNone/>
            </a:pPr>
            <a:r>
              <a:rPr lang="en-US" sz="1900" b="1" dirty="0" err="1">
                <a:latin typeface="Calibri (Body)"/>
              </a:rPr>
              <a:t>getElementsByTagName</a:t>
            </a:r>
            <a:r>
              <a:rPr lang="en-US" sz="1900" b="1" dirty="0">
                <a:latin typeface="Calibri (Body)"/>
              </a:rPr>
              <a:t> - </a:t>
            </a:r>
            <a:r>
              <a:rPr lang="en-US" sz="1900" dirty="0">
                <a:latin typeface="Calibri (Body)"/>
              </a:rPr>
              <a:t>used to provide object of array which is a collection elements having same </a:t>
            </a:r>
            <a:r>
              <a:rPr lang="en-US" sz="1900" dirty="0" err="1">
                <a:latin typeface="Calibri (Body)"/>
              </a:rPr>
              <a:t>tagName</a:t>
            </a:r>
            <a:endParaRPr lang="en-US" sz="1900" b="1" dirty="0">
              <a:latin typeface="Calibri (Body)"/>
            </a:endParaRPr>
          </a:p>
          <a:p>
            <a:pPr marL="0" indent="0" algn="just">
              <a:buNone/>
            </a:pPr>
            <a:r>
              <a:rPr lang="en-US" sz="1900" b="1" dirty="0">
                <a:latin typeface="Calibri (Body)"/>
              </a:rPr>
              <a:t>window – </a:t>
            </a:r>
            <a:r>
              <a:rPr lang="en-US" sz="1900" dirty="0">
                <a:latin typeface="Calibri (Body)"/>
              </a:rPr>
              <a:t>it is the object of our browser web page. The window object is used to expose methods like open, alert, quit.</a:t>
            </a: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a:p>
            <a:endParaRPr lang="en-US" sz="1800" dirty="0">
              <a:latin typeface="Calibri (Body)"/>
            </a:endParaRPr>
          </a:p>
        </p:txBody>
      </p:sp>
      <p:grpSp>
        <p:nvGrpSpPr>
          <p:cNvPr id="9" name="Group 8">
            <a:extLst>
              <a:ext uri="{FF2B5EF4-FFF2-40B4-BE49-F238E27FC236}">
                <a16:creationId xmlns:a16="http://schemas.microsoft.com/office/drawing/2014/main" id="{898000AF-EE74-4B37-9B02-5F3AAE310D49}"/>
              </a:ext>
            </a:extLst>
          </p:cNvPr>
          <p:cNvGrpSpPr/>
          <p:nvPr/>
        </p:nvGrpSpPr>
        <p:grpSpPr>
          <a:xfrm>
            <a:off x="565099" y="5567326"/>
            <a:ext cx="969818" cy="920488"/>
            <a:chOff x="9904413" y="801688"/>
            <a:chExt cx="2668588" cy="2306638"/>
          </a:xfrm>
          <a:solidFill>
            <a:srgbClr val="F1C96C"/>
          </a:solidFill>
        </p:grpSpPr>
        <p:sp>
          <p:nvSpPr>
            <p:cNvPr id="11" name="Freeform 11">
              <a:extLst>
                <a:ext uri="{FF2B5EF4-FFF2-40B4-BE49-F238E27FC236}">
                  <a16:creationId xmlns:a16="http://schemas.microsoft.com/office/drawing/2014/main" id="{4ADDC4C1-3063-4346-9175-039C5A482433}"/>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2">
              <a:extLst>
                <a:ext uri="{FF2B5EF4-FFF2-40B4-BE49-F238E27FC236}">
                  <a16:creationId xmlns:a16="http://schemas.microsoft.com/office/drawing/2014/main" id="{9908147C-4528-4AF1-9712-729413A82DC1}"/>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3">
              <a:extLst>
                <a:ext uri="{FF2B5EF4-FFF2-40B4-BE49-F238E27FC236}">
                  <a16:creationId xmlns:a16="http://schemas.microsoft.com/office/drawing/2014/main" id="{D35B56F4-BF97-4F08-AD4D-19BD5E8E1B79}"/>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4">
              <a:extLst>
                <a:ext uri="{FF2B5EF4-FFF2-40B4-BE49-F238E27FC236}">
                  <a16:creationId xmlns:a16="http://schemas.microsoft.com/office/drawing/2014/main" id="{D45AA153-DEDF-4942-A012-12A23412DCA3}"/>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5" name="Straight Connector 14">
            <a:extLst>
              <a:ext uri="{FF2B5EF4-FFF2-40B4-BE49-F238E27FC236}">
                <a16:creationId xmlns:a16="http://schemas.microsoft.com/office/drawing/2014/main" id="{259FA66A-1896-4A3D-A58C-4FD630ABF903}"/>
              </a:ext>
            </a:extLst>
          </p:cNvPr>
          <p:cNvCxnSpPr/>
          <p:nvPr/>
        </p:nvCxnSpPr>
        <p:spPr>
          <a:xfrm>
            <a:off x="254267" y="5316947"/>
            <a:ext cx="751839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EAE0F57-560E-48CC-82E8-A6B85F46DCE3}"/>
              </a:ext>
            </a:extLst>
          </p:cNvPr>
          <p:cNvSpPr txBox="1"/>
          <p:nvPr/>
        </p:nvSpPr>
        <p:spPr>
          <a:xfrm>
            <a:off x="1747093" y="5443501"/>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rPr>
              <a:t>reuse.js</a:t>
            </a:r>
          </a:p>
          <a:p>
            <a:pPr marL="285750" indent="-285750">
              <a:buFontTx/>
              <a:buChar char="-"/>
            </a:pPr>
            <a:r>
              <a:rPr lang="en-US" dirty="0">
                <a:solidFill>
                  <a:schemeClr val="bg2">
                    <a:lumMod val="75000"/>
                  </a:schemeClr>
                </a:solidFill>
              </a:rPr>
              <a:t>Index.html</a:t>
            </a:r>
          </a:p>
        </p:txBody>
      </p:sp>
      <p:pic>
        <p:nvPicPr>
          <p:cNvPr id="5" name="Picture 4">
            <a:extLst>
              <a:ext uri="{FF2B5EF4-FFF2-40B4-BE49-F238E27FC236}">
                <a16:creationId xmlns:a16="http://schemas.microsoft.com/office/drawing/2014/main" id="{4209140B-641B-4EEC-AEF4-09567BEEF231}"/>
              </a:ext>
            </a:extLst>
          </p:cNvPr>
          <p:cNvPicPr>
            <a:picLocks noChangeAspect="1"/>
          </p:cNvPicPr>
          <p:nvPr/>
        </p:nvPicPr>
        <p:blipFill>
          <a:blip r:embed="rId3"/>
          <a:stretch>
            <a:fillRect/>
          </a:stretch>
        </p:blipFill>
        <p:spPr>
          <a:xfrm>
            <a:off x="7247993" y="1172754"/>
            <a:ext cx="4768073" cy="4944457"/>
          </a:xfrm>
          <a:prstGeom prst="rect">
            <a:avLst/>
          </a:prstGeom>
        </p:spPr>
      </p:pic>
    </p:spTree>
    <p:extLst>
      <p:ext uri="{BB962C8B-B14F-4D97-AF65-F5344CB8AC3E}">
        <p14:creationId xmlns:p14="http://schemas.microsoft.com/office/powerpoint/2010/main" val="219609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8058"/>
            <a:ext cx="6846062" cy="707886"/>
          </a:xfrm>
        </p:spPr>
        <p:txBody>
          <a:bodyPr>
            <a:noAutofit/>
          </a:bodyPr>
          <a:lstStyle/>
          <a:p>
            <a:pPr algn="l"/>
            <a:r>
              <a:rPr lang="en-US" sz="3600" dirty="0">
                <a:latin typeface="Cooper Black" panose="0208090404030B020404" pitchFamily="18" charset="0"/>
              </a:rPr>
              <a:t>Functions with parameters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1" y="765944"/>
            <a:ext cx="7567031" cy="5124518"/>
          </a:xfrm>
        </p:spPr>
        <p:txBody>
          <a:bodyPr>
            <a:normAutofit fontScale="92500"/>
          </a:bodyPr>
          <a:lstStyle/>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parameters</a:t>
            </a:r>
            <a:r>
              <a:rPr lang="en-US" sz="1400" b="0" i="0" dirty="0">
                <a:solidFill>
                  <a:srgbClr val="000000"/>
                </a:solidFill>
                <a:effectLst/>
                <a:latin typeface="Verdana" panose="020B0604030504040204" pitchFamily="34" charset="0"/>
              </a:rPr>
              <a:t> are the </a:t>
            </a:r>
            <a:r>
              <a:rPr lang="en-US" sz="1400" b="1" i="0" dirty="0">
                <a:solidFill>
                  <a:srgbClr val="000000"/>
                </a:solidFill>
                <a:effectLst/>
                <a:latin typeface="Verdana" panose="020B0604030504040204" pitchFamily="34" charset="0"/>
              </a:rPr>
              <a:t>names</a:t>
            </a:r>
            <a:r>
              <a:rPr lang="en-US" sz="1400" b="0" i="0" dirty="0">
                <a:solidFill>
                  <a:srgbClr val="000000"/>
                </a:solidFill>
                <a:effectLst/>
                <a:latin typeface="Verdana" panose="020B0604030504040204" pitchFamily="34" charset="0"/>
              </a:rPr>
              <a:t> listed in the function definition.</a:t>
            </a:r>
          </a:p>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arguments</a:t>
            </a:r>
            <a:r>
              <a:rPr lang="en-US" sz="1400" b="0" i="0" dirty="0">
                <a:solidFill>
                  <a:srgbClr val="000000"/>
                </a:solidFill>
                <a:effectLst/>
                <a:latin typeface="Verdana" panose="020B0604030504040204" pitchFamily="34" charset="0"/>
              </a:rPr>
              <a:t> are the real </a:t>
            </a:r>
            <a:r>
              <a:rPr lang="en-US" sz="1400" b="1" i="0" dirty="0">
                <a:solidFill>
                  <a:srgbClr val="000000"/>
                </a:solidFill>
                <a:effectLst/>
                <a:latin typeface="Verdana" panose="020B0604030504040204" pitchFamily="34" charset="0"/>
              </a:rPr>
              <a:t>values</a:t>
            </a:r>
            <a:r>
              <a:rPr lang="en-US" sz="1400" b="0" i="0" dirty="0">
                <a:solidFill>
                  <a:srgbClr val="000000"/>
                </a:solidFill>
                <a:effectLst/>
                <a:latin typeface="Verdana" panose="020B0604030504040204" pitchFamily="34" charset="0"/>
              </a:rPr>
              <a:t> passed to (and received by) the function.</a:t>
            </a:r>
            <a:endParaRPr lang="en-US" sz="1400" dirty="0">
              <a:solidFill>
                <a:srgbClr val="000000"/>
              </a:solidFill>
              <a:latin typeface="Verdana" panose="020B0604030504040204" pitchFamily="34" charset="0"/>
            </a:endParaRPr>
          </a:p>
          <a:p>
            <a:pPr algn="just">
              <a:lnSpc>
                <a:spcPct val="150000"/>
              </a:lnSpc>
              <a:spcBef>
                <a:spcPts val="0"/>
              </a:spcBef>
            </a:pPr>
            <a:r>
              <a:rPr lang="en-US" sz="1800" b="1" i="0" dirty="0">
                <a:solidFill>
                  <a:srgbClr val="000000"/>
                </a:solidFill>
                <a:effectLst/>
                <a:latin typeface="Calibri (Body)"/>
              </a:rPr>
              <a:t>Parameter Rules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 definitions do not specify data types for parameters.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perform type checking on the passed arguments.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check the number of arguments received.</a:t>
            </a:r>
            <a:endParaRPr lang="en-US" sz="1800" b="1" dirty="0">
              <a:solidFill>
                <a:prstClr val="black"/>
              </a:solidFill>
              <a:latin typeface="Calibri (Body)"/>
            </a:endParaRPr>
          </a:p>
          <a:p>
            <a:pPr algn="l" fontAlgn="base"/>
            <a:r>
              <a:rPr lang="en-US" sz="1800" b="1" i="0" dirty="0">
                <a:solidFill>
                  <a:srgbClr val="273239"/>
                </a:solidFill>
                <a:effectLst/>
                <a:latin typeface="Calibri (Body)"/>
              </a:rPr>
              <a:t>Parameters:</a:t>
            </a:r>
            <a:endParaRPr lang="en-US" sz="1800" b="0" i="0" dirty="0">
              <a:solidFill>
                <a:srgbClr val="273239"/>
              </a:solidFill>
              <a:effectLst/>
              <a:latin typeface="Calibri (Body)"/>
            </a:endParaRPr>
          </a:p>
          <a:p>
            <a:pPr marL="285750" indent="-285750" algn="l" fontAlgn="base">
              <a:buFont typeface="Arial" panose="020B0604020202020204" pitchFamily="34" charset="0"/>
              <a:buChar char="•"/>
            </a:pPr>
            <a:r>
              <a:rPr lang="en-US" sz="1800" b="1" i="0" dirty="0">
                <a:solidFill>
                  <a:srgbClr val="273239"/>
                </a:solidFill>
                <a:effectLst/>
                <a:latin typeface="Calibri (Body)"/>
              </a:rPr>
              <a:t>Name:</a:t>
            </a:r>
            <a:r>
              <a:rPr lang="en-US" sz="1800" b="0" i="0" dirty="0">
                <a:solidFill>
                  <a:srgbClr val="273239"/>
                </a:solidFill>
                <a:effectLst/>
                <a:latin typeface="Calibri (Body)"/>
              </a:rPr>
              <a:t> It is used to specify the name of the function.</a:t>
            </a:r>
          </a:p>
          <a:p>
            <a:pPr marL="285750" indent="-285750" algn="l" fontAlgn="base">
              <a:buFont typeface="Arial" panose="020B0604020202020204" pitchFamily="34" charset="0"/>
              <a:buChar char="•"/>
            </a:pPr>
            <a:r>
              <a:rPr lang="en-US" sz="1800" b="1" i="0" dirty="0">
                <a:solidFill>
                  <a:srgbClr val="273239"/>
                </a:solidFill>
                <a:effectLst/>
                <a:latin typeface="Calibri (Body)"/>
              </a:rPr>
              <a:t>Arguments:</a:t>
            </a:r>
            <a:r>
              <a:rPr lang="en-US" sz="1800" b="0" i="0" dirty="0">
                <a:solidFill>
                  <a:srgbClr val="273239"/>
                </a:solidFill>
                <a:effectLst/>
                <a:latin typeface="Calibri (Body)"/>
              </a:rPr>
              <a:t> It is provided in the argument field of the function.</a:t>
            </a:r>
          </a:p>
          <a:p>
            <a:pPr algn="l" fontAlgn="base"/>
            <a:r>
              <a:rPr lang="en-US" sz="1800" b="1" dirty="0">
                <a:solidFill>
                  <a:srgbClr val="273239"/>
                </a:solidFill>
                <a:latin typeface="Calibri (Body)"/>
              </a:rPr>
              <a:t>Function with single parameter</a:t>
            </a:r>
          </a:p>
          <a:p>
            <a:pPr algn="l" fontAlgn="base"/>
            <a:r>
              <a:rPr lang="en-US" sz="1800" b="0" dirty="0">
                <a:effectLst/>
                <a:latin typeface="Calibri (Body)"/>
              </a:rPr>
              <a:t>function(number) {</a:t>
            </a:r>
          </a:p>
          <a:p>
            <a:pPr algn="l" fontAlgn="base"/>
            <a:r>
              <a:rPr lang="en-US" sz="1800" dirty="0">
                <a:latin typeface="Calibri (Body)"/>
              </a:rPr>
              <a:t>           </a:t>
            </a:r>
            <a:r>
              <a:rPr lang="en-US" sz="1800" b="0" dirty="0">
                <a:effectLst/>
                <a:latin typeface="Calibri (Body)"/>
              </a:rPr>
              <a:t>return number * number</a:t>
            </a:r>
          </a:p>
          <a:p>
            <a:pPr algn="l" fontAlgn="base"/>
            <a:r>
              <a:rPr lang="en-US" sz="1800" b="0" dirty="0">
                <a:effectLst/>
                <a:latin typeface="Calibri (Body)"/>
              </a:rPr>
              <a:t>}</a:t>
            </a:r>
          </a:p>
          <a:p>
            <a:pPr algn="l" fontAlgn="base"/>
            <a:endParaRPr lang="en-US" sz="1800" b="0" i="0" dirty="0">
              <a:solidFill>
                <a:srgbClr val="273239"/>
              </a:solidFill>
              <a:effectLst/>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15" name="Picture 2" descr="Stay home working Premium Vector">
            <a:extLst>
              <a:ext uri="{FF2B5EF4-FFF2-40B4-BE49-F238E27FC236}">
                <a16:creationId xmlns:a16="http://schemas.microsoft.com/office/drawing/2014/main" id="{72204EA1-EF88-47C1-A120-5E75FA3BB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65" y="1554960"/>
            <a:ext cx="4051107" cy="4051107"/>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a16="http://schemas.microsoft.com/office/drawing/2014/main" id="{0C62A88E-B276-48A1-845B-5ACA3B3498E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8882</TotalTime>
  <Words>1446</Words>
  <Application>Microsoft Office PowerPoint</Application>
  <PresentationFormat>Widescreen</PresentationFormat>
  <Paragraphs>215</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(Body)</vt:lpstr>
      <vt:lpstr>Calibri Light</vt:lpstr>
      <vt:lpstr>Cooper Black</vt:lpstr>
      <vt:lpstr>Verdana</vt:lpstr>
      <vt:lpstr>Wingdings</vt:lpstr>
      <vt:lpstr>Office Theme</vt:lpstr>
      <vt:lpstr>PowerPoint Presentation</vt:lpstr>
      <vt:lpstr>PowerPoint Presentation</vt:lpstr>
      <vt:lpstr>PowerPoint Presentation</vt:lpstr>
      <vt:lpstr>PowerPoint Presentation</vt:lpstr>
      <vt:lpstr>PowerPoint Presentation</vt:lpstr>
      <vt:lpstr>JavaScript Object Notation (JSON)</vt:lpstr>
      <vt:lpstr>What JS Can do ?</vt:lpstr>
      <vt:lpstr>Ways to Display Output in JS</vt:lpstr>
      <vt:lpstr>Functions with parameters</vt:lpstr>
      <vt:lpstr>PowerPoint Presentation</vt:lpstr>
      <vt:lpstr>Validations in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1083</cp:revision>
  <dcterms:created xsi:type="dcterms:W3CDTF">2016-07-10T03:33:26Z</dcterms:created>
  <dcterms:modified xsi:type="dcterms:W3CDTF">2021-09-08T15:05:12Z</dcterms:modified>
</cp:coreProperties>
</file>